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0" r:id="rId2"/>
    <p:sldId id="267" r:id="rId3"/>
    <p:sldId id="266"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39"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1" r:id="rId67"/>
    <p:sldId id="332" r:id="rId68"/>
    <p:sldId id="333" r:id="rId69"/>
    <p:sldId id="334" r:id="rId70"/>
    <p:sldId id="335" r:id="rId71"/>
    <p:sldId id="336" r:id="rId72"/>
    <p:sldId id="338" r:id="rId7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2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30"/>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EDF49A9C-D84B-4D10-9754-04FD9E88521C}" type="datetimeFigureOut">
              <a:rPr lang="tr-TR"/>
              <a:pPr>
                <a:defRPr/>
              </a:pPr>
              <a:t>8.1.2019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69AF3EA1-86EA-473B-A473-5BA91C62563F}" type="slidenum">
              <a:rPr lang="tr-TR"/>
              <a:pPr/>
              <a:t>‹#›</a:t>
            </a:fld>
            <a:endParaRPr lang="tr-TR"/>
          </a:p>
        </p:txBody>
      </p:sp>
    </p:spTree>
    <p:extLst>
      <p:ext uri="{BB962C8B-B14F-4D97-AF65-F5344CB8AC3E}">
        <p14:creationId xmlns:p14="http://schemas.microsoft.com/office/powerpoint/2010/main" val="115557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616EE2ED-3DFE-41A8-B473-B114DF2125DA}" type="datetimeFigureOut">
              <a:rPr lang="tr-TR"/>
              <a:pPr>
                <a:defRPr/>
              </a:pPr>
              <a:t>8.1.2019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5E5C55D6-1AEF-4998-8F68-7AC5FB5DB4E0}" type="slidenum">
              <a:rPr lang="tr-TR"/>
              <a:pPr/>
              <a:t>‹#›</a:t>
            </a:fld>
            <a:endParaRPr lang="tr-TR"/>
          </a:p>
        </p:txBody>
      </p:sp>
    </p:spTree>
    <p:extLst>
      <p:ext uri="{BB962C8B-B14F-4D97-AF65-F5344CB8AC3E}">
        <p14:creationId xmlns:p14="http://schemas.microsoft.com/office/powerpoint/2010/main" val="300684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3"/>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3"/>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FF8911F-54FA-4D4D-ABB6-D40DA3FDC46A}" type="datetimeFigureOut">
              <a:rPr lang="tr-TR"/>
              <a:pPr>
                <a:defRPr/>
              </a:pPr>
              <a:t>8.1.2019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A275D635-F1D8-4AE5-A381-0664EEF55CDB}" type="slidenum">
              <a:rPr lang="tr-TR"/>
              <a:pPr/>
              <a:t>‹#›</a:t>
            </a:fld>
            <a:endParaRPr lang="tr-TR"/>
          </a:p>
        </p:txBody>
      </p:sp>
    </p:spTree>
    <p:extLst>
      <p:ext uri="{BB962C8B-B14F-4D97-AF65-F5344CB8AC3E}">
        <p14:creationId xmlns:p14="http://schemas.microsoft.com/office/powerpoint/2010/main" val="55022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A1FBCCC-E50C-4A5E-B55D-C69538992FCF}" type="datetimeFigureOut">
              <a:rPr lang="tr-TR"/>
              <a:pPr>
                <a:defRPr/>
              </a:pPr>
              <a:t>8.1.2019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F008011E-8B28-4BF6-A4A2-1ED1B8AF16B5}" type="slidenum">
              <a:rPr lang="tr-TR"/>
              <a:pPr/>
              <a:t>‹#›</a:t>
            </a:fld>
            <a:endParaRPr lang="tr-TR"/>
          </a:p>
        </p:txBody>
      </p:sp>
    </p:spTree>
    <p:extLst>
      <p:ext uri="{BB962C8B-B14F-4D97-AF65-F5344CB8AC3E}">
        <p14:creationId xmlns:p14="http://schemas.microsoft.com/office/powerpoint/2010/main" val="1038934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35D63235-7F78-425B-B116-ADBF7453E5E5}" type="datetimeFigureOut">
              <a:rPr lang="tr-TR"/>
              <a:pPr>
                <a:defRPr/>
              </a:pPr>
              <a:t>8.1.2019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1DB32EDB-E287-4B4F-B5CA-A3F883935F68}" type="slidenum">
              <a:rPr lang="tr-TR"/>
              <a:pPr/>
              <a:t>‹#›</a:t>
            </a:fld>
            <a:endParaRPr lang="tr-TR"/>
          </a:p>
        </p:txBody>
      </p:sp>
    </p:spTree>
    <p:extLst>
      <p:ext uri="{BB962C8B-B14F-4D97-AF65-F5344CB8AC3E}">
        <p14:creationId xmlns:p14="http://schemas.microsoft.com/office/powerpoint/2010/main" val="103696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FE1CB8A8-1FF5-41CA-8FCA-A83B2F515DE7}" type="datetimeFigureOut">
              <a:rPr lang="tr-TR"/>
              <a:pPr>
                <a:defRPr/>
              </a:pPr>
              <a:t>8.1.2019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02F14A09-1F7E-43B8-9E7F-97611A177FFC}" type="slidenum">
              <a:rPr lang="tr-TR"/>
              <a:pPr/>
              <a:t>‹#›</a:t>
            </a:fld>
            <a:endParaRPr lang="tr-TR"/>
          </a:p>
        </p:txBody>
      </p:sp>
    </p:spTree>
    <p:extLst>
      <p:ext uri="{BB962C8B-B14F-4D97-AF65-F5344CB8AC3E}">
        <p14:creationId xmlns:p14="http://schemas.microsoft.com/office/powerpoint/2010/main" val="107765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38C81B8A-21DD-4DF9-AB3E-AA08BC339A3D}" type="datetimeFigureOut">
              <a:rPr lang="tr-TR"/>
              <a:pPr>
                <a:defRPr/>
              </a:pPr>
              <a:t>8.1.2019</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fld id="{1BCCAD9A-70BF-4D87-B557-B1788B3E98B6}" type="slidenum">
              <a:rPr lang="tr-TR"/>
              <a:pPr/>
              <a:t>‹#›</a:t>
            </a:fld>
            <a:endParaRPr lang="tr-TR"/>
          </a:p>
        </p:txBody>
      </p:sp>
    </p:spTree>
    <p:extLst>
      <p:ext uri="{BB962C8B-B14F-4D97-AF65-F5344CB8AC3E}">
        <p14:creationId xmlns:p14="http://schemas.microsoft.com/office/powerpoint/2010/main" val="184821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1872ABB4-79C5-4A99-913A-7B7348A583BE}" type="datetimeFigureOut">
              <a:rPr lang="tr-TR"/>
              <a:pPr>
                <a:defRPr/>
              </a:pPr>
              <a:t>8.1.2019</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fld id="{FC2B0451-A93C-4BB7-8CE7-08C7FAF8FF82}" type="slidenum">
              <a:rPr lang="tr-TR"/>
              <a:pPr/>
              <a:t>‹#›</a:t>
            </a:fld>
            <a:endParaRPr lang="tr-TR"/>
          </a:p>
        </p:txBody>
      </p:sp>
    </p:spTree>
    <p:extLst>
      <p:ext uri="{BB962C8B-B14F-4D97-AF65-F5344CB8AC3E}">
        <p14:creationId xmlns:p14="http://schemas.microsoft.com/office/powerpoint/2010/main" val="132092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8C976842-873E-4E9F-90DA-B0EF8D36CA75}" type="datetimeFigureOut">
              <a:rPr lang="tr-TR"/>
              <a:pPr>
                <a:defRPr/>
              </a:pPr>
              <a:t>8.1.2019</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fld id="{18D401E5-91FC-41D5-BEA9-5077269131A8}" type="slidenum">
              <a:rPr lang="tr-TR"/>
              <a:pPr/>
              <a:t>‹#›</a:t>
            </a:fld>
            <a:endParaRPr lang="tr-TR"/>
          </a:p>
        </p:txBody>
      </p:sp>
    </p:spTree>
    <p:extLst>
      <p:ext uri="{BB962C8B-B14F-4D97-AF65-F5344CB8AC3E}">
        <p14:creationId xmlns:p14="http://schemas.microsoft.com/office/powerpoint/2010/main" val="2346035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6"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D02600CF-2D38-48ED-B6B9-0D6F327C1DA6}" type="datetimeFigureOut">
              <a:rPr lang="tr-TR"/>
              <a:pPr>
                <a:defRPr/>
              </a:pPr>
              <a:t>8.1.2019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1495382F-181F-4DF9-B68C-DBA6C6FD97AF}" type="slidenum">
              <a:rPr lang="tr-TR"/>
              <a:pPr/>
              <a:t>‹#›</a:t>
            </a:fld>
            <a:endParaRPr lang="tr-TR"/>
          </a:p>
        </p:txBody>
      </p:sp>
    </p:spTree>
    <p:extLst>
      <p:ext uri="{BB962C8B-B14F-4D97-AF65-F5344CB8AC3E}">
        <p14:creationId xmlns:p14="http://schemas.microsoft.com/office/powerpoint/2010/main" val="289594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476A3D6-18B6-4931-98C8-DCF23A9AAC62}" type="datetimeFigureOut">
              <a:rPr lang="tr-TR"/>
              <a:pPr>
                <a:defRPr/>
              </a:pPr>
              <a:t>8.1.2019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9A8227AF-2B91-4DC3-87B8-6A09481A29A8}" type="slidenum">
              <a:rPr lang="tr-TR"/>
              <a:pPr/>
              <a:t>‹#›</a:t>
            </a:fld>
            <a:endParaRPr lang="tr-TR"/>
          </a:p>
        </p:txBody>
      </p:sp>
    </p:spTree>
    <p:extLst>
      <p:ext uri="{BB962C8B-B14F-4D97-AF65-F5344CB8AC3E}">
        <p14:creationId xmlns:p14="http://schemas.microsoft.com/office/powerpoint/2010/main" val="887308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D1EC1DD-7043-46CD-8E52-E4254A001867}" type="datetimeFigureOut">
              <a:rPr lang="tr-TR"/>
              <a:pPr>
                <a:defRPr/>
              </a:pPr>
              <a:t>8.1.2019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00C12CB-9236-474C-8B03-CDDC4EDDAFCC}"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843808" y="4293096"/>
            <a:ext cx="3024336" cy="1164170"/>
            <a:chOff x="2230480" y="3945098"/>
            <a:chExt cx="4573768" cy="1860166"/>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5983" y="3956999"/>
              <a:ext cx="1848265" cy="1848265"/>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0480" y="3945098"/>
              <a:ext cx="1837464" cy="1837464"/>
            </a:xfrm>
            <a:prstGeom prst="rect">
              <a:avLst/>
            </a:prstGeom>
          </p:spPr>
        </p:pic>
      </p:gr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6559" y="1196752"/>
            <a:ext cx="4762500" cy="2381250"/>
          </a:xfrm>
          <a:prstGeom prst="rect">
            <a:avLst/>
          </a:prstGeom>
        </p:spPr>
      </p:pic>
    </p:spTree>
    <p:extLst>
      <p:ext uri="{BB962C8B-B14F-4D97-AF65-F5344CB8AC3E}">
        <p14:creationId xmlns:p14="http://schemas.microsoft.com/office/powerpoint/2010/main" val="41172329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37995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Çapraz Bağımlılık Nedir?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1384995"/>
          </a:xfrm>
          <a:prstGeom prst="rect">
            <a:avLst/>
          </a:prstGeom>
          <a:noFill/>
        </p:spPr>
        <p:txBody>
          <a:bodyPr wrap="square" rtlCol="0">
            <a:spAutoFit/>
          </a:bodyPr>
          <a:lstStyle/>
          <a:p>
            <a:pPr marL="0" lvl="1">
              <a:spcBef>
                <a:spcPts val="1000"/>
              </a:spcBef>
              <a:spcAft>
                <a:spcPts val="1000"/>
              </a:spcAft>
            </a:pPr>
            <a:r>
              <a:rPr lang="tr-TR" sz="2800" b="1" dirty="0" smtClean="0">
                <a:solidFill>
                  <a:schemeClr val="bg1"/>
                </a:solidFill>
                <a:latin typeface="+mn-lt"/>
              </a:rPr>
              <a:t>Uyarıcı bir </a:t>
            </a:r>
            <a:r>
              <a:rPr lang="tr-TR" sz="2800" b="1" dirty="0">
                <a:solidFill>
                  <a:schemeClr val="bg1"/>
                </a:solidFill>
                <a:latin typeface="+mn-lt"/>
              </a:rPr>
              <a:t>maddeye veya bir davranışa  bağımlılığı </a:t>
            </a:r>
            <a:r>
              <a:rPr lang="tr-TR" sz="2800" b="1" dirty="0" smtClean="0">
                <a:solidFill>
                  <a:schemeClr val="bg1"/>
                </a:solidFill>
                <a:latin typeface="+mn-lt"/>
              </a:rPr>
              <a:t>olan kişinin </a:t>
            </a:r>
            <a:r>
              <a:rPr lang="tr-TR" sz="2800" b="1" dirty="0">
                <a:solidFill>
                  <a:schemeClr val="bg1"/>
                </a:solidFill>
                <a:latin typeface="+mn-lt"/>
              </a:rPr>
              <a:t>başka bir uyarıcı maddeye veya davranışa karşı </a:t>
            </a:r>
            <a:r>
              <a:rPr lang="tr-TR" sz="2800" b="1" dirty="0" smtClean="0">
                <a:solidFill>
                  <a:schemeClr val="bg1"/>
                </a:solidFill>
                <a:latin typeface="+mn-lt"/>
              </a:rPr>
              <a:t>da bağımlılık geliştirmesi</a:t>
            </a:r>
            <a:endParaRPr lang="tr-TR" sz="2800" b="1" dirty="0">
              <a:solidFill>
                <a:schemeClr val="bg1"/>
              </a:solidFill>
              <a:latin typeface="+mn-lt"/>
            </a:endParaRP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93026358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35859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Çapraz Tolerans Nedir?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1384995"/>
          </a:xfrm>
          <a:prstGeom prst="rect">
            <a:avLst/>
          </a:prstGeom>
          <a:noFill/>
        </p:spPr>
        <p:txBody>
          <a:bodyPr wrap="square" rtlCol="0">
            <a:spAutoFit/>
          </a:bodyPr>
          <a:lstStyle/>
          <a:p>
            <a:pPr marL="0" lvl="1">
              <a:spcBef>
                <a:spcPts val="1000"/>
              </a:spcBef>
              <a:spcAft>
                <a:spcPts val="1000"/>
              </a:spcAft>
            </a:pPr>
            <a:r>
              <a:rPr lang="tr-TR" sz="2800" b="1" dirty="0">
                <a:solidFill>
                  <a:schemeClr val="bg1"/>
                </a:solidFill>
                <a:latin typeface="+mn-lt"/>
              </a:rPr>
              <a:t>Bir madde veya davranış için geliştirilen toleransın başka bir madde veya davranış içinde hissedilebilir düzey hâline </a:t>
            </a:r>
            <a:r>
              <a:rPr lang="tr-TR" sz="2800" b="1" dirty="0" smtClean="0">
                <a:solidFill>
                  <a:schemeClr val="bg1"/>
                </a:solidFill>
                <a:latin typeface="+mn-lt"/>
              </a:rPr>
              <a:t>gelmesi </a:t>
            </a:r>
            <a:endParaRPr lang="tr-TR" sz="2800" b="1" dirty="0">
              <a:solidFill>
                <a:schemeClr val="bg1"/>
              </a:solidFill>
              <a:latin typeface="+mn-lt"/>
            </a:endParaRP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3629740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31256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Evreleri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960058"/>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Deneysel Kullanım</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Sosyal Kullanım</a:t>
            </a:r>
          </a:p>
          <a:p>
            <a:pPr marL="280988" lvl="1" indent="-280988">
              <a:spcBef>
                <a:spcPts val="1000"/>
              </a:spcBef>
              <a:spcAft>
                <a:spcPts val="1000"/>
              </a:spcAft>
              <a:buFont typeface="Wingdings" panose="05000000000000000000" pitchFamily="2" charset="2"/>
              <a:buChar char="§"/>
            </a:pPr>
            <a:r>
              <a:rPr lang="tr-TR" sz="2800" b="1" dirty="0" err="1">
                <a:solidFill>
                  <a:schemeClr val="bg1"/>
                </a:solidFill>
                <a:latin typeface="+mn-lt"/>
              </a:rPr>
              <a:t>Operasyonel</a:t>
            </a:r>
            <a:r>
              <a:rPr lang="tr-TR" sz="2800" b="1" dirty="0">
                <a:solidFill>
                  <a:schemeClr val="bg1"/>
                </a:solidFill>
                <a:latin typeface="+mn-lt"/>
              </a:rPr>
              <a:t> Kullanım</a:t>
            </a:r>
          </a:p>
          <a:p>
            <a:pPr marL="738188" lvl="2" indent="-280988">
              <a:spcBef>
                <a:spcPts val="1000"/>
              </a:spcBef>
              <a:spcAft>
                <a:spcPts val="1000"/>
              </a:spcAft>
              <a:buFont typeface="Wingdings" panose="05000000000000000000" pitchFamily="2" charset="2"/>
              <a:buChar char="§"/>
            </a:pPr>
            <a:r>
              <a:rPr lang="tr-TR" sz="2800" b="1" dirty="0">
                <a:solidFill>
                  <a:schemeClr val="bg1"/>
                </a:solidFill>
                <a:latin typeface="+mn-lt"/>
              </a:rPr>
              <a:t>Zevk alıcı olarak</a:t>
            </a:r>
          </a:p>
          <a:p>
            <a:pPr marL="738188" lvl="2" indent="-280988">
              <a:spcBef>
                <a:spcPts val="1000"/>
              </a:spcBef>
              <a:spcAft>
                <a:spcPts val="1000"/>
              </a:spcAft>
              <a:buFont typeface="Wingdings" panose="05000000000000000000" pitchFamily="2" charset="2"/>
              <a:buChar char="§"/>
            </a:pPr>
            <a:r>
              <a:rPr lang="tr-TR" sz="2800" b="1" dirty="0">
                <a:solidFill>
                  <a:schemeClr val="bg1"/>
                </a:solidFill>
                <a:latin typeface="+mn-lt"/>
              </a:rPr>
              <a:t>Tedavi edici olarak</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Kullanımı</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76077232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34900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Aşamaları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1897955"/>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Kullanım</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Kötüye kullanım</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48252847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932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Bağımlıların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308872"/>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olduklarını kabul etmezler.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oldukları şeyi hemen kesmek niyetinde değildirler.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oldukları nesnenin kendilerine zarar verdiğine inanmazlar.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Çevresindeki herkes onlara bırakmaları gerektiğini söyledikleri için psikiyatrist veya psikologlarından da aynı davranışı beklerler.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(1/3)</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15971393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932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Bağımlıların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821833"/>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oldukları nesneyi kesseler bile başka bir nesneye yönelme eğilimindedirler.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Yaşam biçimlerini değiştirmeyi düşünmezler.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Yardım gruplarının gereksiz olduğuna inanırlar.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Hep başkalarını suçlarlar.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İstedikleri zaman bırakabileceklerine inanırlar.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arkadaşlarıyla görüşmeye devam etme eğilimi gösterirler.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(2/3)</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78947919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932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Bağımlıların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272691"/>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err="1">
                <a:solidFill>
                  <a:schemeClr val="bg1"/>
                </a:solidFill>
                <a:latin typeface="+mn-lt"/>
              </a:rPr>
              <a:t>Talepkârdırlar</a:t>
            </a:r>
            <a:r>
              <a:rPr lang="tr-TR" sz="2800" b="1" dirty="0">
                <a:solidFill>
                  <a:schemeClr val="bg1"/>
                </a:solidFill>
                <a:latin typeface="+mn-lt"/>
              </a:rPr>
              <a:t>.</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Sınırları zorlarlar.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Tehditkârdırlar.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Bağımlılıkları ile ilgili kolayca bahane üretebilirler.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Tedaviye karşı düzensizdirler.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(3/3)</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3958291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34246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Eylemsel Bağımlılıklar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960058"/>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Kumar bağımlılığı</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Seks bağımlılığı</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Alışveriş bağımlılığı</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Yemek bağımlılığı</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Spor bağımlılığı </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Teknoloji ve İnternet bağımlılığı</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96282853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0709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Eylemsel Bağımlılıkların Ölçütleri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272691"/>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Ruh hâli değişimi </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Tolerans </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Yoksunluk</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Çatışma </a:t>
            </a:r>
          </a:p>
          <a:p>
            <a:pPr marL="280988" lvl="1" indent="-280988">
              <a:spcBef>
                <a:spcPts val="1000"/>
              </a:spcBef>
              <a:spcAft>
                <a:spcPts val="1000"/>
              </a:spcAft>
              <a:buFont typeface="Wingdings" panose="05000000000000000000" pitchFamily="2" charset="2"/>
              <a:buChar char="§"/>
            </a:pPr>
            <a:r>
              <a:rPr lang="tr-TR" sz="2800" b="1" dirty="0" err="1">
                <a:solidFill>
                  <a:schemeClr val="bg1"/>
                </a:solidFill>
                <a:latin typeface="+mn-lt"/>
              </a:rPr>
              <a:t>Nüks</a:t>
            </a:r>
            <a:r>
              <a:rPr lang="tr-TR" sz="2800" b="1" dirty="0">
                <a:solidFill>
                  <a:schemeClr val="bg1"/>
                </a:solidFill>
                <a:latin typeface="+mn-lt"/>
              </a:rPr>
              <a:t> etme </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10595551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5700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Farklı İsimleri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647426"/>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bağımlılığı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Patolojik internet kullanımı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Problemli internet kullanımı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Aşırı internet kullanımı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istismarı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bağımlılığı bozukluğu </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Siberbağımlılık</a:t>
            </a:r>
            <a:r>
              <a:rPr lang="tr-TR" sz="2800" b="1" dirty="0">
                <a:solidFill>
                  <a:schemeClr val="bg1"/>
                </a:solidFill>
                <a:latin typeface="+mn-lt"/>
              </a:rPr>
              <a:t> </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62642992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grpSp>
        <p:nvGrpSpPr>
          <p:cNvPr id="7" name="Group 6"/>
          <p:cNvGrpSpPr/>
          <p:nvPr/>
        </p:nvGrpSpPr>
        <p:grpSpPr>
          <a:xfrm>
            <a:off x="177021" y="6181394"/>
            <a:ext cx="8842103" cy="559974"/>
            <a:chOff x="177021" y="6181394"/>
            <a:chExt cx="8842103" cy="559974"/>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
        <p:nvSpPr>
          <p:cNvPr id="11" name="TextBox 8"/>
          <p:cNvSpPr txBox="1"/>
          <p:nvPr/>
        </p:nvSpPr>
        <p:spPr>
          <a:xfrm>
            <a:off x="1763561" y="44624"/>
            <a:ext cx="7488895" cy="1354217"/>
          </a:xfrm>
          <a:prstGeom prst="rect">
            <a:avLst/>
          </a:prstGeom>
          <a:noFill/>
        </p:spPr>
        <p:txBody>
          <a:bodyPr wrap="square" rtlCol="0">
            <a:spAutoFit/>
          </a:bodyPr>
          <a:lstStyle/>
          <a:p>
            <a:r>
              <a:rPr lang="tr-TR" sz="2800" b="1" dirty="0">
                <a:solidFill>
                  <a:schemeClr val="bg1">
                    <a:lumMod val="85000"/>
                  </a:schemeClr>
                </a:solidFill>
                <a:latin typeface="+mn-lt"/>
              </a:rPr>
              <a:t>TBM Alan Bilgisi Öğrenme </a:t>
            </a:r>
            <a:r>
              <a:rPr lang="tr-TR" sz="2800" b="1" dirty="0" smtClean="0">
                <a:solidFill>
                  <a:schemeClr val="bg1">
                    <a:lumMod val="85000"/>
                  </a:schemeClr>
                </a:solidFill>
                <a:latin typeface="+mn-lt"/>
              </a:rPr>
              <a:t>Alanı</a:t>
            </a:r>
            <a:endParaRPr lang="tr-TR" sz="2800" b="1" dirty="0">
              <a:solidFill>
                <a:schemeClr val="bg1">
                  <a:lumMod val="85000"/>
                </a:schemeClr>
              </a:solidFill>
              <a:latin typeface="+mn-lt"/>
            </a:endParaRPr>
          </a:p>
          <a:p>
            <a:r>
              <a:rPr lang="tr-TR" sz="5400" b="1" dirty="0" smtClean="0">
                <a:solidFill>
                  <a:schemeClr val="bg1"/>
                </a:solidFill>
                <a:latin typeface="+mn-lt"/>
              </a:rPr>
              <a:t>TEKNOLOJİ BAĞIMLILIĞI</a:t>
            </a:r>
            <a:endParaRPr lang="tr-TR" sz="5400" b="1" dirty="0">
              <a:solidFill>
                <a:schemeClr val="bg1"/>
              </a:solidFill>
              <a:latin typeface="+mn-lt"/>
            </a:endParaRPr>
          </a:p>
        </p:txBody>
      </p:sp>
    </p:spTree>
    <p:extLst>
      <p:ext uri="{BB962C8B-B14F-4D97-AF65-F5344CB8AC3E}">
        <p14:creationId xmlns:p14="http://schemas.microsoft.com/office/powerpoint/2010/main" val="411415497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42284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Teknoloji Bağımlılığı Nedir?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2246769"/>
          </a:xfrm>
          <a:prstGeom prst="rect">
            <a:avLst/>
          </a:prstGeom>
          <a:noFill/>
        </p:spPr>
        <p:txBody>
          <a:bodyPr wrap="square" rtlCol="0">
            <a:spAutoFit/>
          </a:bodyPr>
          <a:lstStyle/>
          <a:p>
            <a:pPr marL="0" lvl="1">
              <a:spcBef>
                <a:spcPts val="1000"/>
              </a:spcBef>
              <a:spcAft>
                <a:spcPts val="1000"/>
              </a:spcAft>
            </a:pPr>
            <a:r>
              <a:rPr lang="tr-TR" sz="2800" b="1" dirty="0">
                <a:solidFill>
                  <a:schemeClr val="bg1"/>
                </a:solidFill>
                <a:latin typeface="+mn-lt"/>
              </a:rPr>
              <a:t>Kontrolsüzce aşırı kullanılma isteğinin önüne geçilemeyen, teknolojik aygıtlar dışında kalan hayatın anlamını yitirdiği, kullanma bırakıldığında bireyde sıkıntı verici duygu durumuna sebep olan, ailevi ve sosyal hayatı bozan bir davranışsal bağımlılık türüdür. </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75941378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1719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Young’a</a:t>
            </a:r>
            <a:r>
              <a:rPr lang="tr-TR" sz="2800" b="1" dirty="0">
                <a:solidFill>
                  <a:schemeClr val="bg1"/>
                </a:solidFill>
                <a:latin typeface="Calibri" panose="020F0502020204030204" pitchFamily="34" charset="0"/>
              </a:rPr>
              <a:t> Göre İnternet Bağımlılığı Tanı Kriterleri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447098"/>
          </a:xfrm>
          <a:prstGeom prst="rect">
            <a:avLst/>
          </a:prstGeom>
          <a:noFill/>
        </p:spPr>
        <p:txBody>
          <a:bodyPr wrap="square" rtlCol="0">
            <a:spAutoFit/>
          </a:bodyPr>
          <a:lstStyle/>
          <a:p>
            <a:pPr marL="514350" lvl="1" indent="-514350">
              <a:spcBef>
                <a:spcPts val="1000"/>
              </a:spcBef>
              <a:spcAft>
                <a:spcPts val="1000"/>
              </a:spcAft>
              <a:buFont typeface="+mj-lt"/>
              <a:buAutoNum type="arabicPeriod"/>
            </a:pPr>
            <a:r>
              <a:rPr lang="tr-TR" sz="2800" b="1" dirty="0">
                <a:solidFill>
                  <a:schemeClr val="bg1"/>
                </a:solidFill>
                <a:latin typeface="+mn-lt"/>
              </a:rPr>
              <a:t>İnternet ile ilgili aşırı zihinsel uğraş</a:t>
            </a:r>
          </a:p>
          <a:p>
            <a:pPr marL="514350" lvl="1" indent="-514350">
              <a:spcBef>
                <a:spcPts val="1000"/>
              </a:spcBef>
              <a:spcAft>
                <a:spcPts val="1000"/>
              </a:spcAft>
              <a:buFont typeface="+mj-lt"/>
              <a:buAutoNum type="arabicPeriod"/>
            </a:pPr>
            <a:r>
              <a:rPr lang="tr-TR" sz="2800" b="1" dirty="0">
                <a:solidFill>
                  <a:schemeClr val="bg1"/>
                </a:solidFill>
                <a:latin typeface="+mn-lt"/>
              </a:rPr>
              <a:t>İnternete bağlı kalma süresinde artışa ihtiyaç duyma</a:t>
            </a:r>
          </a:p>
          <a:p>
            <a:pPr marL="514350" lvl="1" indent="-514350">
              <a:spcBef>
                <a:spcPts val="1000"/>
              </a:spcBef>
              <a:spcAft>
                <a:spcPts val="1000"/>
              </a:spcAft>
              <a:buFont typeface="+mj-lt"/>
              <a:buAutoNum type="arabicPeriod"/>
            </a:pPr>
            <a:r>
              <a:rPr lang="tr-TR" sz="2800" b="1" dirty="0">
                <a:solidFill>
                  <a:schemeClr val="bg1"/>
                </a:solidFill>
                <a:latin typeface="+mn-lt"/>
              </a:rPr>
              <a:t>İnternet kullanımını azaltmaya yönelik başarısız girişimlerde bulunma </a:t>
            </a:r>
          </a:p>
          <a:p>
            <a:pPr marL="514350" lvl="1" indent="-514350">
              <a:spcBef>
                <a:spcPts val="1000"/>
              </a:spcBef>
              <a:spcAft>
                <a:spcPts val="1000"/>
              </a:spcAft>
              <a:buFont typeface="+mj-lt"/>
              <a:buAutoNum type="arabicPeriod"/>
            </a:pPr>
            <a:r>
              <a:rPr lang="tr-TR" sz="2800" b="1" dirty="0">
                <a:solidFill>
                  <a:schemeClr val="bg1"/>
                </a:solidFill>
                <a:latin typeface="+mn-lt"/>
              </a:rPr>
              <a:t>İnternet kullanımının azaltılması durumunda yoksunluk belirtileri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18601212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1719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Young’a</a:t>
            </a:r>
            <a:r>
              <a:rPr lang="tr-TR" sz="2800" b="1" dirty="0">
                <a:solidFill>
                  <a:schemeClr val="bg1"/>
                </a:solidFill>
                <a:latin typeface="Calibri" panose="020F0502020204030204" pitchFamily="34" charset="0"/>
              </a:rPr>
              <a:t> Göre İnternet Bağımlılığı Tanı Kriterleri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308872"/>
          </a:xfrm>
          <a:prstGeom prst="rect">
            <a:avLst/>
          </a:prstGeom>
          <a:noFill/>
        </p:spPr>
        <p:txBody>
          <a:bodyPr wrap="square" rtlCol="0">
            <a:spAutoFit/>
          </a:bodyPr>
          <a:lstStyle/>
          <a:p>
            <a:pPr marL="514350" lvl="1" indent="-514350">
              <a:spcBef>
                <a:spcPts val="1000"/>
              </a:spcBef>
              <a:spcAft>
                <a:spcPts val="1000"/>
              </a:spcAft>
              <a:buFont typeface="+mj-lt"/>
              <a:buAutoNum type="arabicPeriod" startAt="5"/>
            </a:pPr>
            <a:r>
              <a:rPr lang="tr-TR" sz="2800" b="1" dirty="0">
                <a:solidFill>
                  <a:schemeClr val="bg1"/>
                </a:solidFill>
                <a:latin typeface="+mn-lt"/>
              </a:rPr>
              <a:t>Başlangıçta olduğundan daha uzun süre internete bağlı kalma</a:t>
            </a:r>
          </a:p>
          <a:p>
            <a:pPr marL="514350" lvl="1" indent="-514350">
              <a:spcBef>
                <a:spcPts val="1000"/>
              </a:spcBef>
              <a:spcAft>
                <a:spcPts val="1000"/>
              </a:spcAft>
              <a:buFont typeface="+mj-lt"/>
              <a:buAutoNum type="arabicPeriod" startAt="5"/>
            </a:pPr>
            <a:r>
              <a:rPr lang="tr-TR" sz="2800" b="1" dirty="0">
                <a:solidFill>
                  <a:schemeClr val="bg1"/>
                </a:solidFill>
                <a:latin typeface="+mn-lt"/>
              </a:rPr>
              <a:t>İnternetin aşırı kullanılması yüzünden ilişkiler, okul ya da işle ilgili sorunlar yaşama</a:t>
            </a:r>
          </a:p>
          <a:p>
            <a:pPr marL="514350" lvl="1" indent="-514350">
              <a:spcBef>
                <a:spcPts val="1000"/>
              </a:spcBef>
              <a:spcAft>
                <a:spcPts val="1000"/>
              </a:spcAft>
              <a:buFont typeface="+mj-lt"/>
              <a:buAutoNum type="arabicPeriod" startAt="5"/>
            </a:pPr>
            <a:r>
              <a:rPr lang="tr-TR" sz="2800" b="1" dirty="0">
                <a:solidFill>
                  <a:schemeClr val="bg1"/>
                </a:solidFill>
                <a:latin typeface="+mn-lt"/>
              </a:rPr>
              <a:t>İnternete bağlı kalabilmek için aile üyelerine, terapiste ya da başkalarına yalan söyleme</a:t>
            </a:r>
          </a:p>
          <a:p>
            <a:pPr marL="514350" lvl="1" indent="-514350">
              <a:spcBef>
                <a:spcPts val="1000"/>
              </a:spcBef>
              <a:spcAft>
                <a:spcPts val="1000"/>
              </a:spcAft>
              <a:buFont typeface="+mj-lt"/>
              <a:buAutoNum type="arabicPeriod" startAt="5"/>
            </a:pPr>
            <a:r>
              <a:rPr lang="tr-TR" sz="2800" b="1" dirty="0">
                <a:solidFill>
                  <a:schemeClr val="bg1"/>
                </a:solidFill>
                <a:latin typeface="+mn-lt"/>
              </a:rPr>
              <a:t>İnternete bağlı kalınan süre içerisinde duygulanım değişikliğinin olması</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36532103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6389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Goldberg’e</a:t>
            </a:r>
            <a:r>
              <a:rPr lang="tr-TR" sz="2800" b="1" dirty="0">
                <a:solidFill>
                  <a:schemeClr val="bg1"/>
                </a:solidFill>
                <a:latin typeface="Calibri" panose="020F0502020204030204" pitchFamily="34" charset="0"/>
              </a:rPr>
              <a:t> Göre İnternet Bağımlılığı Tanı Kriterleri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2246769"/>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Kişinin on iki  aylık  bir  dönem  içinde  herhangi  bir  zamanda  ortaya  çıkan,  aşağıdakilerin  3’ü  veya  daha  fazlasıyla kendini  gösteren,  klinik  olarak  belirgin  bir  bozulmaya  ya da  sıkıntıya  yol  açan  uygunsuz  bir internet  kullanımının olması lazımdır.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92661335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6389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Goldberg’e</a:t>
            </a:r>
            <a:r>
              <a:rPr lang="tr-TR" sz="2800" b="1" dirty="0">
                <a:solidFill>
                  <a:schemeClr val="bg1"/>
                </a:solidFill>
                <a:latin typeface="Calibri" panose="020F0502020204030204" pitchFamily="34" charset="0"/>
              </a:rPr>
              <a:t> Göre İnternet Bağımlılığı Tanı Kriterleri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2708434"/>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Tolerans gelişimi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Yoksunluk gelişmesi</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Psikomotor</a:t>
            </a:r>
            <a:r>
              <a:rPr lang="tr-TR" sz="2800" b="1" dirty="0">
                <a:solidFill>
                  <a:schemeClr val="bg1"/>
                </a:solidFill>
                <a:latin typeface="+mn-lt"/>
              </a:rPr>
              <a:t> ajitasyon, bunaltı, internette neler olduğu hakkında takıntılı düşüncelerden en az iki tanesinin ortaya çıkması</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32800290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118494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Özgül Patolojik İnternet Kullanımı (ÖPİK)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Genel Patolojik İnternet Kullanımı (GPİK)</a:t>
            </a:r>
          </a:p>
        </p:txBody>
      </p:sp>
      <p:grpSp>
        <p:nvGrpSpPr>
          <p:cNvPr id="8" name="Group 7"/>
          <p:cNvGrpSpPr/>
          <p:nvPr/>
        </p:nvGrpSpPr>
        <p:grpSpPr>
          <a:xfrm>
            <a:off x="177021" y="6181394"/>
            <a:ext cx="8842103" cy="559974"/>
            <a:chOff x="177021" y="6181394"/>
            <a:chExt cx="8842103" cy="559974"/>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
        <p:nvSpPr>
          <p:cNvPr id="11" name="14 Dikdörtgen"/>
          <p:cNvSpPr>
            <a:spLocks noChangeArrowheads="1"/>
          </p:cNvSpPr>
          <p:nvPr/>
        </p:nvSpPr>
        <p:spPr bwMode="auto">
          <a:xfrm>
            <a:off x="179388" y="395288"/>
            <a:ext cx="55478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İnternet Bağımlılığı İsimlendirmeleri</a:t>
            </a:r>
            <a:endParaRPr lang="tr-TR"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20851369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3105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Alt Grupları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262705"/>
          </a:xfrm>
          <a:prstGeom prst="rect">
            <a:avLst/>
          </a:prstGeom>
          <a:noFill/>
        </p:spPr>
        <p:txBody>
          <a:bodyPr wrap="square" rtlCol="0">
            <a:spAutoFit/>
          </a:bodyPr>
          <a:lstStyle/>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seks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sohbet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Sanal arkadaşlık bağımlılığı </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oyun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kumar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bilgi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İnternette dolaşma bağımlılığı</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5312103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03187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Daha az dışarıya çıkmak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kullanımı haricinde daha az zaman geçirme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Ev ya da iş ortamında yemek yemeye daha az zaman harcama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 her defasında daha fazla kullanmayı isteme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Genellikle bilgisayar başında yemek yeme alışkanlığı kazanma</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4551337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262705"/>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İnternetin başında geçirilen zamanı kontrol etmekte güçlük çekme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Sürekli uykusuz ve yorgun görünme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İnternetin başında planladığı süreden daha çok kalma</a:t>
            </a:r>
          </a:p>
          <a:p>
            <a:pPr marL="280988" lvl="1" indent="-280988">
              <a:spcBef>
                <a:spcPts val="900"/>
              </a:spcBef>
              <a:spcAft>
                <a:spcPts val="900"/>
              </a:spcAft>
              <a:buFont typeface="Wingdings" panose="05000000000000000000" pitchFamily="2" charset="2"/>
              <a:buChar char="§"/>
            </a:pPr>
            <a:r>
              <a:rPr lang="tr-TR" sz="2800" b="1" dirty="0" smtClean="0">
                <a:solidFill>
                  <a:schemeClr val="bg1"/>
                </a:solidFill>
                <a:latin typeface="+mn-lt"/>
              </a:rPr>
              <a:t>Çevreyle arasındaki </a:t>
            </a:r>
            <a:r>
              <a:rPr lang="tr-TR" sz="2800" b="1" dirty="0">
                <a:solidFill>
                  <a:schemeClr val="bg1"/>
                </a:solidFill>
                <a:latin typeface="+mn-lt"/>
              </a:rPr>
              <a:t>ilişkinin zayıflaması ya da kopması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başında harcanan uzun zamanı inkâr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Bireyin </a:t>
            </a:r>
            <a:r>
              <a:rPr lang="tr-TR" sz="2800" b="1" dirty="0" smtClean="0">
                <a:solidFill>
                  <a:schemeClr val="bg1"/>
                </a:solidFill>
                <a:latin typeface="+mn-lt"/>
              </a:rPr>
              <a:t>durumundan başkalarının şikâyet eder olması</a:t>
            </a:r>
            <a:endParaRPr lang="tr-TR" sz="2800" b="1" dirty="0">
              <a:solidFill>
                <a:schemeClr val="bg1"/>
              </a:solidFill>
              <a:latin typeface="+mn-lt"/>
            </a:endParaRP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900042080"/>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 günde birçok kez e-posta adresini kontrol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 kullandığında kendini daha iyi ve mutlu hissetme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Yapılması gereken görev ve sorumluluklar olduğu hâlde internet başından ayrılamama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 üyeleri evde yokken bunu bir rahatlama ve kurtuluş görüp internete girme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 “iyi hissedilen” tek yer olarak görme</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24164963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2715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Bağımlılık Nedir?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877985"/>
          </a:xfrm>
          <a:prstGeom prst="rect">
            <a:avLst/>
          </a:prstGeom>
          <a:noFill/>
        </p:spPr>
        <p:txBody>
          <a:bodyPr wrap="square" rtlCol="0">
            <a:spAutoFit/>
          </a:bodyPr>
          <a:lstStyle/>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a:t>
            </a:r>
            <a:r>
              <a:rPr lang="tr-TR" sz="2800" b="1" dirty="0" smtClean="0">
                <a:solidFill>
                  <a:schemeClr val="bg1"/>
                </a:solidFill>
                <a:latin typeface="+mn-lt"/>
              </a:rPr>
              <a:t>bir hastalıktır</a:t>
            </a:r>
            <a:r>
              <a:rPr lang="tr-TR" sz="2800" b="1" dirty="0">
                <a:solidFill>
                  <a:schemeClr val="bg1"/>
                </a:solidFill>
                <a:latin typeface="+mn-lt"/>
              </a:rPr>
              <a:t>.</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kişinin bütünlüğe erişememesinden kaynaklanır.</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olmak kişinin kendisine inanmayı kestiğinin göstergesidir.</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olmak ne bir rolle ilişkilidir ne de bir sosyal sınıfa aittir.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37015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Çok fazla internet kullanım ücreti ödeme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İnternette geçirilen zamandan ötürü suçluluk hissi duyma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İnternetteki arkadaşlıkları fiziksel arkadaşlıklara tercih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İnternette değilken dahi sürekli interneti düşünme</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04885017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662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err="1">
                <a:solidFill>
                  <a:schemeClr val="bg1"/>
                </a:solidFill>
                <a:latin typeface="Calibri" panose="020F0502020204030204" pitchFamily="34" charset="0"/>
              </a:rPr>
              <a:t>Komorbiditesi</a:t>
            </a:r>
            <a:endParaRPr lang="tr-TR" sz="28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262705"/>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bağımlılarının %50’sinde başka bir psikiyatrik bozukluk</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Anksiyete</a:t>
            </a:r>
            <a:r>
              <a:rPr lang="tr-TR" sz="2800" b="1" dirty="0">
                <a:solidFill>
                  <a:schemeClr val="bg1"/>
                </a:solidFill>
                <a:latin typeface="+mn-lt"/>
              </a:rPr>
              <a:t> bozukluğu % 10</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Psikotik</a:t>
            </a:r>
            <a:r>
              <a:rPr lang="tr-TR" sz="2800" b="1" dirty="0">
                <a:solidFill>
                  <a:schemeClr val="bg1"/>
                </a:solidFill>
                <a:latin typeface="+mn-lt"/>
              </a:rPr>
              <a:t> bozukluk % 14</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Depresyon veya </a:t>
            </a:r>
            <a:r>
              <a:rPr lang="tr-TR" sz="2800" b="1" dirty="0" err="1">
                <a:solidFill>
                  <a:schemeClr val="bg1"/>
                </a:solidFill>
                <a:latin typeface="+mn-lt"/>
              </a:rPr>
              <a:t>distimik</a:t>
            </a:r>
            <a:r>
              <a:rPr lang="tr-TR" sz="2800" b="1" dirty="0">
                <a:solidFill>
                  <a:schemeClr val="bg1"/>
                </a:solidFill>
                <a:latin typeface="+mn-lt"/>
              </a:rPr>
              <a:t> bozukluk % 25 </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Duygudurum</a:t>
            </a:r>
            <a:r>
              <a:rPr lang="tr-TR" sz="2800" b="1" dirty="0">
                <a:solidFill>
                  <a:schemeClr val="bg1"/>
                </a:solidFill>
                <a:latin typeface="+mn-lt"/>
              </a:rPr>
              <a:t> bozukluğu % 33</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Madde kullanımı % 38</a:t>
            </a:r>
          </a:p>
        </p:txBody>
      </p:sp>
      <p:sp>
        <p:nvSpPr>
          <p:cNvPr id="10"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(1/3)</a:t>
            </a:r>
            <a:endParaRPr lang="tr-TR" sz="2000" dirty="0">
              <a:solidFill>
                <a:schemeClr val="bg1"/>
              </a:solidFill>
              <a:latin typeface="Calibri" panose="020F0502020204030204" pitchFamily="34" charset="0"/>
            </a:endParaRPr>
          </a:p>
        </p:txBody>
      </p:sp>
      <p:grpSp>
        <p:nvGrpSpPr>
          <p:cNvPr id="15" name="Group 14"/>
          <p:cNvGrpSpPr/>
          <p:nvPr/>
        </p:nvGrpSpPr>
        <p:grpSpPr>
          <a:xfrm>
            <a:off x="177021" y="6181394"/>
            <a:ext cx="8842103" cy="559974"/>
            <a:chOff x="177021" y="6181394"/>
            <a:chExt cx="8842103" cy="559974"/>
          </a:xfrm>
        </p:grpSpPr>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89805740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662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err="1">
                <a:solidFill>
                  <a:schemeClr val="bg1"/>
                </a:solidFill>
                <a:latin typeface="Calibri" panose="020F0502020204030204" pitchFamily="34" charset="0"/>
              </a:rPr>
              <a:t>Komorbiditesi</a:t>
            </a:r>
            <a:endParaRPr lang="tr-TR" sz="28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1815882"/>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Dikkat eksikliği, </a:t>
            </a:r>
            <a:r>
              <a:rPr lang="tr-TR" sz="2800" b="1" dirty="0" err="1">
                <a:solidFill>
                  <a:schemeClr val="bg1"/>
                </a:solidFill>
                <a:latin typeface="+mn-lt"/>
              </a:rPr>
              <a:t>hiperaktivite</a:t>
            </a:r>
            <a:r>
              <a:rPr lang="tr-TR" sz="2800" b="1" dirty="0">
                <a:solidFill>
                  <a:schemeClr val="bg1"/>
                </a:solidFill>
                <a:latin typeface="+mn-lt"/>
              </a:rPr>
              <a:t> bozukluğu, sosyal fobi, hafif depresyon varlığında veya ailede bağımlılığa yatkınlık söz konusu olduğunda </a:t>
            </a:r>
            <a:r>
              <a:rPr lang="tr-TR" sz="2800" b="1" i="1" dirty="0">
                <a:solidFill>
                  <a:schemeClr val="bg1"/>
                </a:solidFill>
                <a:latin typeface="+mn-lt"/>
              </a:rPr>
              <a:t>riskli internet kullanımı </a:t>
            </a:r>
            <a:r>
              <a:rPr lang="tr-TR" sz="2800" b="1" dirty="0">
                <a:solidFill>
                  <a:schemeClr val="bg1"/>
                </a:solidFill>
                <a:latin typeface="+mn-lt"/>
              </a:rPr>
              <a:t>görülebilmektedir.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(2/3)</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36895627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662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err="1">
                <a:solidFill>
                  <a:schemeClr val="bg1"/>
                </a:solidFill>
                <a:latin typeface="Calibri" panose="020F0502020204030204" pitchFamily="34" charset="0"/>
              </a:rPr>
              <a:t>Komorbiditesi</a:t>
            </a:r>
            <a:endParaRPr lang="tr-TR" sz="28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493538"/>
          </a:xfrm>
          <a:prstGeom prst="rect">
            <a:avLst/>
          </a:prstGeom>
          <a:noFill/>
        </p:spPr>
        <p:txBody>
          <a:bodyPr wrap="square" rtlCol="0">
            <a:spAutoFit/>
          </a:bodyPr>
          <a:lstStyle/>
          <a:p>
            <a:pPr marL="0" lvl="1">
              <a:spcBef>
                <a:spcPts val="800"/>
              </a:spcBef>
              <a:spcAft>
                <a:spcPts val="900"/>
              </a:spcAft>
            </a:pPr>
            <a:r>
              <a:rPr lang="tr-TR" sz="2800" b="1" dirty="0">
                <a:solidFill>
                  <a:schemeClr val="bg1"/>
                </a:solidFill>
                <a:latin typeface="+mn-lt"/>
              </a:rPr>
              <a:t>İnternet bağımlılarının;</a:t>
            </a:r>
          </a:p>
          <a:p>
            <a:pPr marL="738188" lvl="2" indent="-280988">
              <a:spcBef>
                <a:spcPts val="800"/>
              </a:spcBef>
              <a:spcAft>
                <a:spcPts val="900"/>
              </a:spcAft>
              <a:buFont typeface="Wingdings" panose="05000000000000000000" pitchFamily="2" charset="2"/>
              <a:buChar char="§"/>
            </a:pPr>
            <a:r>
              <a:rPr lang="tr-TR" sz="2800" b="1" dirty="0" err="1">
                <a:solidFill>
                  <a:schemeClr val="bg1"/>
                </a:solidFill>
                <a:latin typeface="+mn-lt"/>
              </a:rPr>
              <a:t>Borderline</a:t>
            </a:r>
            <a:r>
              <a:rPr lang="tr-TR" sz="2800" b="1" dirty="0">
                <a:solidFill>
                  <a:schemeClr val="bg1"/>
                </a:solidFill>
                <a:latin typeface="+mn-lt"/>
              </a:rPr>
              <a:t> Kişilik Bozukluğu</a:t>
            </a:r>
          </a:p>
          <a:p>
            <a:pPr marL="738188" lvl="2" indent="-280988">
              <a:spcBef>
                <a:spcPts val="800"/>
              </a:spcBef>
              <a:spcAft>
                <a:spcPts val="900"/>
              </a:spcAft>
              <a:buFont typeface="Wingdings" panose="05000000000000000000" pitchFamily="2" charset="2"/>
              <a:buChar char="§"/>
            </a:pPr>
            <a:r>
              <a:rPr lang="tr-TR" sz="2800" b="1" dirty="0">
                <a:solidFill>
                  <a:schemeClr val="bg1"/>
                </a:solidFill>
                <a:latin typeface="+mn-lt"/>
              </a:rPr>
              <a:t>Narsistik Kişilik Bozukluğu</a:t>
            </a:r>
          </a:p>
          <a:p>
            <a:pPr marL="738188" lvl="2" indent="-280988">
              <a:spcBef>
                <a:spcPts val="800"/>
              </a:spcBef>
              <a:spcAft>
                <a:spcPts val="900"/>
              </a:spcAft>
              <a:buFont typeface="Wingdings" panose="05000000000000000000" pitchFamily="2" charset="2"/>
              <a:buChar char="§"/>
            </a:pPr>
            <a:r>
              <a:rPr lang="tr-TR" sz="2800" b="1" dirty="0" err="1">
                <a:solidFill>
                  <a:schemeClr val="bg1"/>
                </a:solidFill>
                <a:latin typeface="+mn-lt"/>
              </a:rPr>
              <a:t>Antisosyal</a:t>
            </a:r>
            <a:r>
              <a:rPr lang="tr-TR" sz="2800" b="1" dirty="0">
                <a:solidFill>
                  <a:schemeClr val="bg1"/>
                </a:solidFill>
                <a:latin typeface="+mn-lt"/>
              </a:rPr>
              <a:t>  Kişilik Bozukluğu </a:t>
            </a:r>
          </a:p>
          <a:p>
            <a:pPr marL="738188" lvl="2" indent="-280988">
              <a:spcBef>
                <a:spcPts val="800"/>
              </a:spcBef>
              <a:spcAft>
                <a:spcPts val="900"/>
              </a:spcAft>
              <a:buFont typeface="Wingdings" panose="05000000000000000000" pitchFamily="2" charset="2"/>
              <a:buChar char="§"/>
            </a:pPr>
            <a:r>
              <a:rPr lang="tr-TR" sz="2800" b="1" dirty="0">
                <a:solidFill>
                  <a:schemeClr val="bg1"/>
                </a:solidFill>
                <a:latin typeface="+mn-lt"/>
              </a:rPr>
              <a:t>Dürtü Kontrol Bozukluğu</a:t>
            </a:r>
          </a:p>
          <a:p>
            <a:pPr marL="738188" lvl="2" indent="-280988">
              <a:spcBef>
                <a:spcPts val="800"/>
              </a:spcBef>
              <a:spcAft>
                <a:spcPts val="900"/>
              </a:spcAft>
              <a:buFont typeface="Wingdings" panose="05000000000000000000" pitchFamily="2" charset="2"/>
              <a:buChar char="§"/>
            </a:pPr>
            <a:r>
              <a:rPr lang="tr-TR" sz="2800" b="1" dirty="0">
                <a:solidFill>
                  <a:schemeClr val="bg1"/>
                </a:solidFill>
                <a:latin typeface="+mn-lt"/>
              </a:rPr>
              <a:t>Madde Bağımlılığı</a:t>
            </a:r>
          </a:p>
          <a:p>
            <a:pPr marL="0" lvl="1">
              <a:spcBef>
                <a:spcPts val="800"/>
              </a:spcBef>
              <a:spcAft>
                <a:spcPts val="900"/>
              </a:spcAft>
            </a:pPr>
            <a:r>
              <a:rPr lang="tr-TR" sz="2800" b="1" dirty="0">
                <a:solidFill>
                  <a:schemeClr val="bg1"/>
                </a:solidFill>
                <a:latin typeface="+mn-lt"/>
              </a:rPr>
              <a:t>kriterlerini de karşıladıkları tespit edilmiştir.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(3/3)</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46323345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9281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Genç Yaş Gurubunda Görülen </a:t>
            </a:r>
            <a:r>
              <a:rPr lang="tr-TR" sz="2800" b="1" dirty="0" err="1">
                <a:solidFill>
                  <a:schemeClr val="bg1"/>
                </a:solidFill>
                <a:latin typeface="Calibri" panose="020F0502020204030204" pitchFamily="34" charset="0"/>
              </a:rPr>
              <a:t>Eştanılar</a:t>
            </a:r>
            <a:endParaRPr lang="tr-TR" sz="28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250837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Dikkat eksikliği-</a:t>
            </a:r>
            <a:r>
              <a:rPr lang="tr-TR" sz="2800" b="1" dirty="0" err="1">
                <a:solidFill>
                  <a:schemeClr val="bg1"/>
                </a:solidFill>
                <a:latin typeface="+mn-lt"/>
              </a:rPr>
              <a:t>Hiperaktivite</a:t>
            </a:r>
            <a:r>
              <a:rPr lang="tr-TR" sz="2800" b="1" dirty="0">
                <a:solidFill>
                  <a:schemeClr val="bg1"/>
                </a:solidFill>
                <a:latin typeface="+mn-lt"/>
              </a:rPr>
              <a:t> bozukluğu</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fobi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Hafif depresyon</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Ailede bağımlılığa yatkınlık</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898312990"/>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5634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Sebepleri (Biyolojik)</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03187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Bağımlıların %50’sinde başka psikiyatrik bozuklukların olması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Bağımlıların depresyon puanlarının yüksek olması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Belirgin olarak </a:t>
            </a:r>
            <a:r>
              <a:rPr lang="tr-TR" sz="2800" b="1" dirty="0" err="1">
                <a:solidFill>
                  <a:schemeClr val="bg1"/>
                </a:solidFill>
                <a:latin typeface="+mn-lt"/>
              </a:rPr>
              <a:t>serotonin</a:t>
            </a:r>
            <a:r>
              <a:rPr lang="tr-TR" sz="2800" b="1" dirty="0">
                <a:solidFill>
                  <a:schemeClr val="bg1"/>
                </a:solidFill>
                <a:latin typeface="+mn-lt"/>
              </a:rPr>
              <a:t> taşıyıcı genin kısa </a:t>
            </a:r>
            <a:r>
              <a:rPr lang="tr-TR" sz="2800" b="1" dirty="0" err="1">
                <a:solidFill>
                  <a:schemeClr val="bg1"/>
                </a:solidFill>
                <a:latin typeface="+mn-lt"/>
              </a:rPr>
              <a:t>allelini</a:t>
            </a:r>
            <a:r>
              <a:rPr lang="tr-TR" sz="2800" b="1" dirty="0">
                <a:solidFill>
                  <a:schemeClr val="bg1"/>
                </a:solidFill>
                <a:latin typeface="+mn-lt"/>
              </a:rPr>
              <a:t> bulundurmaları</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Serotonin</a:t>
            </a:r>
            <a:r>
              <a:rPr lang="tr-TR" sz="2800" b="1" dirty="0">
                <a:solidFill>
                  <a:schemeClr val="bg1"/>
                </a:solidFill>
                <a:latin typeface="+mn-lt"/>
              </a:rPr>
              <a:t> ve </a:t>
            </a:r>
            <a:r>
              <a:rPr lang="tr-TR" sz="2800" b="1" dirty="0" err="1">
                <a:solidFill>
                  <a:schemeClr val="bg1"/>
                </a:solidFill>
                <a:latin typeface="+mn-lt"/>
              </a:rPr>
              <a:t>dopaminin</a:t>
            </a:r>
            <a:r>
              <a:rPr lang="tr-TR" sz="2800" b="1" dirty="0">
                <a:solidFill>
                  <a:schemeClr val="bg1"/>
                </a:solidFill>
                <a:latin typeface="+mn-lt"/>
              </a:rPr>
              <a:t> yetersiz sayıda olması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Ailede bağımlılığa yatkınlık</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32525514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6879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Sebepleri (Psikolojik)</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Klasik ve </a:t>
            </a:r>
            <a:r>
              <a:rPr lang="tr-TR" sz="2800" b="1" dirty="0" err="1">
                <a:solidFill>
                  <a:schemeClr val="bg1"/>
                </a:solidFill>
                <a:latin typeface="+mn-lt"/>
              </a:rPr>
              <a:t>operant</a:t>
            </a:r>
            <a:r>
              <a:rPr lang="tr-TR" sz="2800" b="1" dirty="0">
                <a:solidFill>
                  <a:schemeClr val="bg1"/>
                </a:solidFill>
                <a:latin typeface="+mn-lt"/>
              </a:rPr>
              <a:t> koşullanmanın etkili olabileceği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Bağımlılığın bir savunma mekanizması olarak kullanılması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Benlik ve kişilik özellikleri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İnsan ilişkilerindeki yetersizlik</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Aile ilişkileri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Modelleme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Başka bir bağımlılığın var olması</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60560506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041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Sebepleri (Sosyokültürel)</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262705"/>
          </a:xfrm>
          <a:prstGeom prst="rect">
            <a:avLst/>
          </a:prstGeom>
          <a:noFill/>
        </p:spPr>
        <p:txBody>
          <a:bodyPr wrap="square" rtlCol="0">
            <a:spAutoFit/>
          </a:bodyPr>
          <a:lstStyle/>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Elde edilebilirlik</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Kabul edilebilirlik</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Sosyoekonomik düzey</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Akran etkisi</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Kültürel tutumlar ve kitle iletişim araçları</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Aile </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Yasalar ve kanuni düzenlemeler</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4179600882"/>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0928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Klinik Görünümü</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231928"/>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İnternet bağımlılarında ortalama kullanım süresi 8-40 saat aralığında olabilir. İnternet bağımlılığında kullanım süresi </a:t>
            </a:r>
            <a:r>
              <a:rPr lang="tr-TR" sz="2800" b="1" dirty="0" smtClean="0">
                <a:solidFill>
                  <a:schemeClr val="bg1"/>
                </a:solidFill>
                <a:latin typeface="+mn-lt"/>
              </a:rPr>
              <a:t>arttıkça…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Uyku döngüsü bozulur ve uyku sorunları ortaya çıkar.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Uyanık kalabilmek için uyarıcı madde tüketimi gözlenebilir.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kullanımının azaltılması veya kesilmesi durumda huzursuzluk ve </a:t>
            </a:r>
            <a:r>
              <a:rPr lang="tr-TR" sz="2800" b="1" dirty="0" err="1">
                <a:solidFill>
                  <a:schemeClr val="bg1"/>
                </a:solidFill>
                <a:latin typeface="+mn-lt"/>
              </a:rPr>
              <a:t>anksiyete</a:t>
            </a:r>
            <a:r>
              <a:rPr lang="tr-TR" sz="2800" b="1" dirty="0">
                <a:solidFill>
                  <a:schemeClr val="bg1"/>
                </a:solidFill>
                <a:latin typeface="+mn-lt"/>
              </a:rPr>
              <a:t> meydana gelir</a:t>
            </a:r>
            <a:r>
              <a:rPr lang="tr-TR" sz="2800" b="1" dirty="0" smtClean="0">
                <a:solidFill>
                  <a:schemeClr val="bg1"/>
                </a:solidFill>
                <a:latin typeface="+mn-lt"/>
              </a:rPr>
              <a:t>.</a:t>
            </a:r>
            <a:endParaRPr lang="tr-TR" sz="2800" b="1" dirty="0">
              <a:solidFill>
                <a:schemeClr val="bg1"/>
              </a:solidFill>
              <a:latin typeface="+mn-lt"/>
            </a:endParaRP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29675543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0928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Klinik Görünümü</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139321"/>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İnternet bağımlılarında ortalama kullanım süresi 8-40 saat aralığında olabilir. İnternet bağımlılığında kullanım süresi </a:t>
            </a:r>
            <a:r>
              <a:rPr lang="tr-TR" sz="2800" b="1" dirty="0" smtClean="0">
                <a:solidFill>
                  <a:schemeClr val="bg1"/>
                </a:solidFill>
                <a:latin typeface="+mn-lt"/>
              </a:rPr>
              <a:t>arttıkça…</a:t>
            </a:r>
          </a:p>
          <a:p>
            <a:pPr marL="280988" lvl="1" indent="-280988">
              <a:spcBef>
                <a:spcPts val="900"/>
              </a:spcBef>
              <a:spcAft>
                <a:spcPts val="900"/>
              </a:spcAft>
              <a:buFont typeface="Wingdings" panose="05000000000000000000" pitchFamily="2" charset="2"/>
              <a:buChar char="§"/>
            </a:pPr>
            <a:r>
              <a:rPr lang="tr-TR" sz="2800" b="1" dirty="0" smtClean="0">
                <a:solidFill>
                  <a:schemeClr val="bg1"/>
                </a:solidFill>
                <a:latin typeface="+mn-lt"/>
              </a:rPr>
              <a:t>İş</a:t>
            </a:r>
            <a:r>
              <a:rPr lang="tr-TR" sz="2800" b="1" dirty="0">
                <a:solidFill>
                  <a:schemeClr val="bg1"/>
                </a:solidFill>
                <a:latin typeface="+mn-lt"/>
              </a:rPr>
              <a:t>, okul gibi sorumluluk alanlarında bozulmalar gerçekleşir.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izolasyon gerçekleşir</a:t>
            </a:r>
            <a:r>
              <a:rPr lang="tr-TR" sz="2800" b="1" dirty="0" smtClean="0">
                <a:solidFill>
                  <a:schemeClr val="bg1"/>
                </a:solidFill>
                <a:latin typeface="+mn-lt"/>
              </a:rPr>
              <a:t>.</a:t>
            </a:r>
            <a:endParaRPr lang="tr-TR" sz="2800" b="1" dirty="0">
              <a:solidFill>
                <a:schemeClr val="bg1"/>
              </a:solidFill>
              <a:latin typeface="+mn-lt"/>
            </a:endParaRP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05013913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2715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Bağımlılık Nedir?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739759"/>
          </a:xfrm>
          <a:prstGeom prst="rect">
            <a:avLst/>
          </a:prstGeom>
          <a:noFill/>
        </p:spPr>
        <p:txBody>
          <a:bodyPr wrap="square" rtlCol="0">
            <a:spAutoFit/>
          </a:bodyPr>
          <a:lstStyle/>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içte bir dağılmanın sonucudur.</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özgürlükten yoksunluğu ve yaşamdan vazgeçişi gizlemek için </a:t>
            </a:r>
            <a:r>
              <a:rPr lang="tr-TR" sz="2800" b="1" dirty="0" smtClean="0">
                <a:solidFill>
                  <a:schemeClr val="bg1"/>
                </a:solidFill>
                <a:latin typeface="+mn-lt"/>
              </a:rPr>
              <a:t>takılan bir maskedir</a:t>
            </a:r>
            <a:r>
              <a:rPr lang="tr-TR" sz="2800" b="1" dirty="0">
                <a:solidFill>
                  <a:schemeClr val="bg1"/>
                </a:solidFill>
                <a:latin typeface="+mn-lt"/>
              </a:rPr>
              <a:t>.</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kişinin bağımlı olduğu nesne veya davranış üstünde kontrolünü kaybetmesi ve onsuz bir yaşam sürememeye başlamasıdır. </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bir kez geliştikten </a:t>
            </a:r>
            <a:r>
              <a:rPr lang="tr-TR" sz="2800" b="1" dirty="0" smtClean="0">
                <a:solidFill>
                  <a:schemeClr val="bg1"/>
                </a:solidFill>
                <a:latin typeface="+mn-lt"/>
              </a:rPr>
              <a:t>sonra bir </a:t>
            </a:r>
            <a:r>
              <a:rPr lang="tr-TR" sz="2800" b="1" dirty="0">
                <a:solidFill>
                  <a:schemeClr val="bg1"/>
                </a:solidFill>
                <a:latin typeface="+mn-lt"/>
              </a:rPr>
              <a:t>daha iyileşmez, sadece tedavi ile kişi bağımlılığı nasıl kontrol edebileceğini öğrenir.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62555500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7978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Teknoloji Bağımlılığında Riskli Gruplar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250837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Çocuklar ve ergenler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Ailesinde başka bir bağımlılık türü görünenler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Fiziksel veya ruhsal problem yaşayanlar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 içi sorunların var olduğu kişiler</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92117213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5132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smtClean="0">
                <a:solidFill>
                  <a:schemeClr val="bg1"/>
                </a:solidFill>
                <a:latin typeface="Calibri" panose="020F0502020204030204" pitchFamily="34" charset="0"/>
              </a:rPr>
              <a:t>Yol </a:t>
            </a:r>
            <a:r>
              <a:rPr lang="tr-TR" sz="2800" b="1" dirty="0">
                <a:solidFill>
                  <a:schemeClr val="bg1"/>
                </a:solidFill>
                <a:latin typeface="Calibri" panose="020F0502020204030204" pitchFamily="34" charset="0"/>
              </a:rPr>
              <a:t>Açtığı Fiziksel Sorunlar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616648"/>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err="1">
                <a:solidFill>
                  <a:schemeClr val="bg1"/>
                </a:solidFill>
                <a:latin typeface="+mn-lt"/>
              </a:rPr>
              <a:t>Karpal</a:t>
            </a:r>
            <a:r>
              <a:rPr lang="tr-TR" sz="2800" b="1" dirty="0">
                <a:solidFill>
                  <a:schemeClr val="bg1"/>
                </a:solidFill>
                <a:latin typeface="+mn-lt"/>
              </a:rPr>
              <a:t> tünel sendromu (</a:t>
            </a:r>
            <a:r>
              <a:rPr lang="tr-TR" sz="2800" b="1" dirty="0" err="1">
                <a:solidFill>
                  <a:schemeClr val="bg1"/>
                </a:solidFill>
                <a:latin typeface="+mn-lt"/>
              </a:rPr>
              <a:t>median</a:t>
            </a:r>
            <a:r>
              <a:rPr lang="tr-TR" sz="2800" b="1" dirty="0">
                <a:solidFill>
                  <a:schemeClr val="bg1"/>
                </a:solidFill>
                <a:latin typeface="+mn-lt"/>
              </a:rPr>
              <a:t> sinir sıkışması)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Kuru gözler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Baş ağrıları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Sırt ağrıları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Yeme sorunları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Uyku sorunları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Kişisel temizlikte eksiklikler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İçe dönüklük (çekinme-kaçınma hâli)</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196732510"/>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064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Yol Açtığı Sorunlar </a:t>
            </a:r>
            <a:r>
              <a:rPr lang="tr-TR" sz="2400" b="1" dirty="0" smtClean="0">
                <a:solidFill>
                  <a:schemeClr val="bg1"/>
                </a:solidFill>
                <a:latin typeface="Calibri" panose="020F0502020204030204" pitchFamily="34" charset="0"/>
              </a:rPr>
              <a:t>(</a:t>
            </a:r>
            <a:r>
              <a:rPr lang="tr-TR" sz="2400" b="1" dirty="0">
                <a:solidFill>
                  <a:schemeClr val="bg1"/>
                </a:solidFill>
                <a:latin typeface="Calibri" panose="020F0502020204030204" pitchFamily="34" charset="0"/>
              </a:rPr>
              <a:t>Çocuk ve Gençlerde)</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600986"/>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Düşünce süreçlerinde bozulma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Kişiler arası duyarlılıklarda azalma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Genel sağlık düzeyinde düşüş</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Obsesif, depresif, kaygılı, düşmanca, </a:t>
            </a:r>
            <a:r>
              <a:rPr lang="tr-TR" sz="2800" b="1" dirty="0" err="1">
                <a:solidFill>
                  <a:schemeClr val="bg1"/>
                </a:solidFill>
                <a:latin typeface="+mn-lt"/>
              </a:rPr>
              <a:t>hostil</a:t>
            </a:r>
            <a:r>
              <a:rPr lang="tr-TR" sz="2800" b="1" dirty="0">
                <a:solidFill>
                  <a:schemeClr val="bg1"/>
                </a:solidFill>
                <a:latin typeface="+mn-lt"/>
              </a:rPr>
              <a:t>, </a:t>
            </a:r>
            <a:r>
              <a:rPr lang="tr-TR" sz="2800" b="1" dirty="0" err="1">
                <a:solidFill>
                  <a:schemeClr val="bg1"/>
                </a:solidFill>
                <a:latin typeface="+mn-lt"/>
              </a:rPr>
              <a:t>fobik</a:t>
            </a:r>
            <a:r>
              <a:rPr lang="tr-TR" sz="2800" b="1" dirty="0">
                <a:solidFill>
                  <a:schemeClr val="bg1"/>
                </a:solidFill>
                <a:latin typeface="+mn-lt"/>
              </a:rPr>
              <a:t>, </a:t>
            </a:r>
            <a:r>
              <a:rPr lang="tr-TR" sz="2800" b="1" dirty="0" err="1">
                <a:solidFill>
                  <a:schemeClr val="bg1"/>
                </a:solidFill>
                <a:latin typeface="+mn-lt"/>
              </a:rPr>
              <a:t>paranoid</a:t>
            </a:r>
            <a:r>
              <a:rPr lang="tr-TR" sz="2800" b="1" dirty="0">
                <a:solidFill>
                  <a:schemeClr val="bg1"/>
                </a:solidFill>
                <a:latin typeface="+mn-lt"/>
              </a:rPr>
              <a:t> düşüncelerde artma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gelişimde önemli ölçüde gerileme</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058735693"/>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064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Yol Açtığı Sorunlar </a:t>
            </a:r>
            <a:r>
              <a:rPr lang="tr-TR" sz="2400" b="1" dirty="0" smtClean="0">
                <a:solidFill>
                  <a:schemeClr val="bg1"/>
                </a:solidFill>
                <a:latin typeface="Calibri" panose="020F0502020204030204" pitchFamily="34" charset="0"/>
              </a:rPr>
              <a:t>(</a:t>
            </a:r>
            <a:r>
              <a:rPr lang="tr-TR" sz="2400" b="1" dirty="0">
                <a:solidFill>
                  <a:schemeClr val="bg1"/>
                </a:solidFill>
                <a:latin typeface="Calibri" panose="020F0502020204030204" pitchFamily="34" charset="0"/>
              </a:rPr>
              <a:t>Çocuk ve Gençlerde)</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Öz güvende düşüş</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kaygı düzeyinde ve saldırganlık davranışlarında yükselme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Giderek yalnızlaşma ve yüz yüze ilişki kurmakta güçlük yaşama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Zihinsel fonksiyonlarda bozulmalar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Beyindeki </a:t>
            </a:r>
            <a:r>
              <a:rPr lang="tr-TR" sz="2800" b="1" dirty="0" err="1">
                <a:solidFill>
                  <a:schemeClr val="bg1"/>
                </a:solidFill>
                <a:latin typeface="+mn-lt"/>
              </a:rPr>
              <a:t>temporal</a:t>
            </a:r>
            <a:r>
              <a:rPr lang="tr-TR" sz="2800" b="1" dirty="0">
                <a:solidFill>
                  <a:schemeClr val="bg1"/>
                </a:solidFill>
                <a:latin typeface="+mn-lt"/>
              </a:rPr>
              <a:t> </a:t>
            </a:r>
            <a:r>
              <a:rPr lang="tr-TR" sz="2800" b="1" dirty="0" err="1">
                <a:solidFill>
                  <a:schemeClr val="bg1"/>
                </a:solidFill>
                <a:latin typeface="+mn-lt"/>
              </a:rPr>
              <a:t>dopaminerjik</a:t>
            </a:r>
            <a:r>
              <a:rPr lang="tr-TR" sz="2800" b="1" dirty="0">
                <a:solidFill>
                  <a:schemeClr val="bg1"/>
                </a:solidFill>
                <a:latin typeface="+mn-lt"/>
              </a:rPr>
              <a:t> aktivitede </a:t>
            </a:r>
            <a:r>
              <a:rPr lang="tr-TR" sz="2800" b="1" dirty="0" smtClean="0">
                <a:solidFill>
                  <a:schemeClr val="bg1"/>
                </a:solidFill>
                <a:latin typeface="+mn-lt"/>
              </a:rPr>
              <a:t>artış, bağıl </a:t>
            </a:r>
            <a:r>
              <a:rPr lang="tr-TR" sz="2800" b="1" dirty="0">
                <a:solidFill>
                  <a:schemeClr val="bg1"/>
                </a:solidFill>
                <a:latin typeface="+mn-lt"/>
              </a:rPr>
              <a:t>olarak </a:t>
            </a:r>
            <a:r>
              <a:rPr lang="tr-TR" sz="2800" b="1" dirty="0" err="1">
                <a:solidFill>
                  <a:schemeClr val="bg1"/>
                </a:solidFill>
                <a:latin typeface="+mn-lt"/>
              </a:rPr>
              <a:t>hiperaktivite</a:t>
            </a:r>
            <a:r>
              <a:rPr lang="tr-TR" sz="2800" b="1" dirty="0">
                <a:solidFill>
                  <a:schemeClr val="bg1"/>
                </a:solidFill>
                <a:latin typeface="+mn-lt"/>
              </a:rPr>
              <a:t> bozukluğu kriterlerinin oluşması</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580385252"/>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0084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Önlenmesinde Güdülen Amaç</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37015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İnternetin sağlıklı kullanımını temin etmek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Bağımlılığın gelişimini önlemek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Bağımlılığın yarattığı bireysel ve toplumsal sorunları engellemek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Sağlıklı davranışların toplum düzeyinde gelişmesine yardımcı olmak</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901480042"/>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1958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 Önleme Stratejileri</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118494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Arzı azaltmak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Talebi azaltmak</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093794684"/>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7883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 Önleme Araçları</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250837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Bilgilendirme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Eğitim</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Toplumsal mücadele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Çevresel düzenleme</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496129531"/>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8716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 Önlemede Erken Eğitim</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184665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Bebeklik dönemi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İlk ve ortaokul dönemi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Lise dönemi</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37899201"/>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Her birey için uygun tek bir tedavi yöntemi yoktur.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Tedavinin hazır ve ulaşılabilir olması lazımdır.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Etkili tedavi </a:t>
            </a:r>
            <a:r>
              <a:rPr lang="tr-TR" sz="2800" b="1" dirty="0" smtClean="0">
                <a:solidFill>
                  <a:schemeClr val="bg1"/>
                </a:solidFill>
                <a:latin typeface="+mn-lt"/>
              </a:rPr>
              <a:t>bireyin </a:t>
            </a:r>
            <a:r>
              <a:rPr lang="tr-TR" sz="2800" b="1" dirty="0">
                <a:solidFill>
                  <a:schemeClr val="bg1"/>
                </a:solidFill>
                <a:latin typeface="+mn-lt"/>
              </a:rPr>
              <a:t>farklı ihtiyaçları ile de ilgilenmelidir.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Bireyin tedavi planı devamlı olarak değerlendirilmeli ve </a:t>
            </a:r>
            <a:r>
              <a:rPr lang="tr-TR" sz="2800" b="1" dirty="0" smtClean="0">
                <a:solidFill>
                  <a:schemeClr val="bg1"/>
                </a:solidFill>
                <a:latin typeface="+mn-lt"/>
              </a:rPr>
              <a:t>kişinin </a:t>
            </a:r>
            <a:r>
              <a:rPr lang="tr-TR" sz="2800" b="1" dirty="0">
                <a:solidFill>
                  <a:schemeClr val="bg1"/>
                </a:solidFill>
                <a:latin typeface="+mn-lt"/>
              </a:rPr>
              <a:t>değişen ihtiyaçlarını karşılamak </a:t>
            </a:r>
            <a:r>
              <a:rPr lang="tr-TR" sz="2800" b="1" dirty="0" smtClean="0">
                <a:solidFill>
                  <a:schemeClr val="bg1"/>
                </a:solidFill>
                <a:latin typeface="+mn-lt"/>
              </a:rPr>
              <a:t>üzere gerektiğinde değiştirilmelidir</a:t>
            </a:r>
            <a:endParaRPr lang="tr-TR" sz="2800" b="1" dirty="0">
              <a:solidFill>
                <a:schemeClr val="bg1"/>
              </a:solidFill>
              <a:latin typeface="+mn-lt"/>
            </a:endParaRP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Tedavinin etkililiği için yeterli bir zaman dilimi içerisinde tedaviye devam etmek şarttır.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779980642"/>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43198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Bireysel ya da grup danışmanlığı ve diğer davranışsal tedaviler, bağımlılığın etkili tedavisinin kaçınılmaz ögeleridir.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İlaç tedavisi özellikle danışmanlık ve davranışsal terapi ile birlikte birleştirildiği zaman çok sayıda hastanın tedavisinin önemli bir parçasıdır.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 ya da kullanıcı bireylerin eşlik eden başka psikopatolojisi varsa tedavi sürecine her iki problem de entegre edilmelidir.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81351643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452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016210"/>
          </a:xfrm>
          <a:prstGeom prst="rect">
            <a:avLst/>
          </a:prstGeom>
          <a:noFill/>
        </p:spPr>
        <p:txBody>
          <a:bodyPr wrap="square" rtlCol="0">
            <a:spAutoFit/>
          </a:bodyPr>
          <a:lstStyle/>
          <a:p>
            <a:pPr>
              <a:spcBef>
                <a:spcPts val="1000"/>
              </a:spcBef>
              <a:spcAft>
                <a:spcPts val="1000"/>
              </a:spcAft>
            </a:pPr>
            <a:r>
              <a:rPr lang="tr-TR" sz="2800" b="1" i="1" dirty="0">
                <a:solidFill>
                  <a:schemeClr val="bg1"/>
                </a:solidFill>
                <a:latin typeface="+mn-lt"/>
              </a:rPr>
              <a:t>Bağımlılık kroniktir</a:t>
            </a:r>
            <a:r>
              <a:rPr lang="tr-TR" sz="2800" b="1" i="1" dirty="0" smtClean="0">
                <a:solidFill>
                  <a:schemeClr val="bg1"/>
                </a:solidFill>
                <a:latin typeface="+mn-lt"/>
              </a:rPr>
              <a:t>.</a:t>
            </a:r>
            <a:endParaRPr lang="tr-TR" sz="2800" b="1" dirty="0">
              <a:solidFill>
                <a:schemeClr val="bg1"/>
              </a:solidFill>
              <a:latin typeface="+mn-lt"/>
            </a:endParaRP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akut bir hastalık değildir. </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Ömür boyu devam etme özelliğine sahiptir.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Her kronik hastalık gibi tedavi edilemez, sadece yönetilir.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344629367"/>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139321"/>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İlaç </a:t>
            </a:r>
            <a:r>
              <a:rPr lang="tr-TR" sz="2800" b="1" dirty="0" err="1">
                <a:solidFill>
                  <a:schemeClr val="bg1"/>
                </a:solidFill>
                <a:latin typeface="+mn-lt"/>
              </a:rPr>
              <a:t>detoksu</a:t>
            </a:r>
            <a:r>
              <a:rPr lang="tr-TR" sz="2800" b="1" dirty="0">
                <a:solidFill>
                  <a:schemeClr val="bg1"/>
                </a:solidFill>
                <a:latin typeface="+mn-lt"/>
              </a:rPr>
              <a:t> tedavinin yalnızca birinci basamağıdır ve tek başına uzun süreli kullanımda çok küçük değişiklikler yapabilir.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Tedavinin etkili olması için gönüllülük şart değildir.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 sürecindeki olası kullanımlar dikkatle takip edilmelidir.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94353842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570208"/>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 programları HIV/AIDS, hepatit B ve C, tüberküloz ve diğer enfeksiyonlar için değerlendirme imkânı sunmalıdır.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Hastalara kendilerini ve diğer insanları enfeksiyon riskine atacak davranışlarını değiştirmeye yardım edici danışmanlık sağlanmalıdır.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Bağımlılığın iyileşmesi uzun zamanlı bir süreçtir.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538780961"/>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6023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800" b="1" dirty="0" err="1">
                <a:solidFill>
                  <a:schemeClr val="bg1"/>
                </a:solidFill>
                <a:latin typeface="Calibri" panose="020F0502020204030204" pitchFamily="34" charset="0"/>
              </a:rPr>
              <a:t>Young’ın</a:t>
            </a:r>
            <a:r>
              <a:rPr lang="tr-TR" sz="2800" b="1" dirty="0">
                <a:solidFill>
                  <a:schemeClr val="bg1"/>
                </a:solidFill>
                <a:latin typeface="Calibri" panose="020F0502020204030204" pitchFamily="34" charset="0"/>
              </a:rPr>
              <a:t> Modeline göre)</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616648"/>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 kullanım saatlerini düzenleme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Dış durdurucular kullanma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 kullanımıyla ilgili hedefler belirleme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Çok kullanılan belli işlevlerden uzak durma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Hatırlatıcı kartlar kullanma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Kişisel defter oluşturma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Destek gruplarına kayma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Aile terapisi uygulama</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424578812"/>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6023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800" b="1" dirty="0" err="1">
                <a:solidFill>
                  <a:schemeClr val="bg1"/>
                </a:solidFill>
                <a:latin typeface="Calibri" panose="020F0502020204030204" pitchFamily="34" charset="0"/>
              </a:rPr>
              <a:t>Davis’in</a:t>
            </a:r>
            <a:r>
              <a:rPr lang="tr-TR" sz="2800" b="1" dirty="0">
                <a:solidFill>
                  <a:schemeClr val="bg1"/>
                </a:solidFill>
                <a:latin typeface="Calibri" panose="020F0502020204030204" pitchFamily="34" charset="0"/>
              </a:rPr>
              <a:t> Modeline göre)</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308872"/>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Bilgisayarın yerini değiştirme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Kullanıcının başka kişilerle ortak ortamlarda internete bağlanmasını sağlama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İnternete bağlanma zamanlarını değiştirme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 defteri oluşturma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Kişisel kullanıma son verme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Kişinin arkadaşlarından ve yakınlarından internet ile ilgili problemleri olduğunu saklamamasını sağlama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800891641"/>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6023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800" b="1" dirty="0" err="1">
                <a:solidFill>
                  <a:schemeClr val="bg1"/>
                </a:solidFill>
                <a:latin typeface="Calibri" panose="020F0502020204030204" pitchFamily="34" charset="0"/>
              </a:rPr>
              <a:t>Davis’in</a:t>
            </a:r>
            <a:r>
              <a:rPr lang="tr-TR" sz="2800" b="1" dirty="0">
                <a:solidFill>
                  <a:schemeClr val="bg1"/>
                </a:solidFill>
                <a:latin typeface="Calibri" panose="020F0502020204030204" pitchFamily="34" charset="0"/>
              </a:rPr>
              <a:t> Modeline göre)</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831818"/>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Kişinin spor aktivitelerine katılmasını sağlama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kullanımına ara/tatil verme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Otomatik düşünceleri ele alma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Gevşeme egzersizleri uygulama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İnternete bağlanma sırasında hissedilenleri not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Yeni sosyal beceriler kazandırma</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543419480"/>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8297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a:t>
            </a:r>
            <a:r>
              <a:rPr lang="tr-TR" sz="2800" b="1" dirty="0" err="1">
                <a:solidFill>
                  <a:schemeClr val="bg1"/>
                </a:solidFill>
                <a:latin typeface="Calibri" panose="020F0502020204030204" pitchFamily="34" charset="0"/>
              </a:rPr>
              <a:t>Farmakoterapi</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2677656"/>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Eğer internet bağımlılığının nedeni başka bir psikiyatrik bozukluk ise önce ona yönelik bir tedavi geliştirilmelidir. Bağımlılığın altında yatan başka bir neden yok ise internet bağımlılığı dürtü kontrol bozukluğuna ve </a:t>
            </a:r>
            <a:r>
              <a:rPr lang="tr-TR" sz="2800" b="1" dirty="0" err="1">
                <a:solidFill>
                  <a:schemeClr val="bg1"/>
                </a:solidFill>
                <a:latin typeface="+mn-lt"/>
              </a:rPr>
              <a:t>bipolar</a:t>
            </a:r>
            <a:r>
              <a:rPr lang="tr-TR" sz="2800" b="1" dirty="0">
                <a:solidFill>
                  <a:schemeClr val="bg1"/>
                </a:solidFill>
                <a:latin typeface="+mn-lt"/>
              </a:rPr>
              <a:t> </a:t>
            </a:r>
            <a:r>
              <a:rPr lang="tr-TR" sz="2800" b="1" dirty="0" err="1">
                <a:solidFill>
                  <a:schemeClr val="bg1"/>
                </a:solidFill>
                <a:latin typeface="+mn-lt"/>
              </a:rPr>
              <a:t>duygudurum</a:t>
            </a:r>
            <a:r>
              <a:rPr lang="tr-TR" sz="2800" b="1" dirty="0">
                <a:solidFill>
                  <a:schemeClr val="bg1"/>
                </a:solidFill>
                <a:latin typeface="+mn-lt"/>
              </a:rPr>
              <a:t> bozukluğuna yakın olduğu için duygu durum dengeleyiciler kullanılabilir.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862260733"/>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8297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a:t>
            </a:r>
            <a:r>
              <a:rPr lang="tr-TR" sz="2800" b="1" dirty="0" err="1">
                <a:solidFill>
                  <a:schemeClr val="bg1"/>
                </a:solidFill>
                <a:latin typeface="Calibri" panose="020F0502020204030204" pitchFamily="34" charset="0"/>
              </a:rPr>
              <a:t>Farmakoterapi</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2477601"/>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Özgeçmişte </a:t>
            </a:r>
            <a:r>
              <a:rPr lang="tr-TR" sz="2800" b="1" dirty="0" err="1">
                <a:solidFill>
                  <a:schemeClr val="bg1"/>
                </a:solidFill>
                <a:latin typeface="+mn-lt"/>
              </a:rPr>
              <a:t>hipomani</a:t>
            </a:r>
            <a:r>
              <a:rPr lang="tr-TR" sz="2800" b="1" dirty="0">
                <a:solidFill>
                  <a:schemeClr val="bg1"/>
                </a:solidFill>
                <a:latin typeface="+mn-lt"/>
              </a:rPr>
              <a:t> ve mani öyküsü aranmalıdır. Eğer </a:t>
            </a:r>
            <a:r>
              <a:rPr lang="tr-TR" sz="2800" b="1" dirty="0" err="1">
                <a:solidFill>
                  <a:schemeClr val="bg1"/>
                </a:solidFill>
                <a:latin typeface="+mn-lt"/>
              </a:rPr>
              <a:t>hipomani</a:t>
            </a:r>
            <a:r>
              <a:rPr lang="tr-TR" sz="2800" b="1" dirty="0">
                <a:solidFill>
                  <a:schemeClr val="bg1"/>
                </a:solidFill>
                <a:latin typeface="+mn-lt"/>
              </a:rPr>
              <a:t> ve mani öyküsü yok ve depresif belirtiler belirgin ise </a:t>
            </a:r>
            <a:r>
              <a:rPr lang="tr-TR" sz="2800" b="1" dirty="0" err="1">
                <a:solidFill>
                  <a:schemeClr val="bg1"/>
                </a:solidFill>
                <a:latin typeface="+mn-lt"/>
              </a:rPr>
              <a:t>antidepresan</a:t>
            </a:r>
            <a:r>
              <a:rPr lang="tr-TR" sz="2800" b="1" dirty="0">
                <a:solidFill>
                  <a:schemeClr val="bg1"/>
                </a:solidFill>
                <a:latin typeface="+mn-lt"/>
              </a:rPr>
              <a:t> başlanabilir.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Diğer farmakolojik müdahale ise </a:t>
            </a:r>
            <a:r>
              <a:rPr lang="tr-TR" sz="2800" b="1" dirty="0" err="1">
                <a:solidFill>
                  <a:schemeClr val="bg1"/>
                </a:solidFill>
                <a:latin typeface="+mn-lt"/>
              </a:rPr>
              <a:t>Naltrekson</a:t>
            </a:r>
            <a:r>
              <a:rPr lang="tr-TR" sz="2800" b="1" dirty="0">
                <a:solidFill>
                  <a:schemeClr val="bg1"/>
                </a:solidFill>
                <a:latin typeface="+mn-lt"/>
              </a:rPr>
              <a:t> (</a:t>
            </a:r>
            <a:r>
              <a:rPr lang="tr-TR" sz="2800" b="1" dirty="0" err="1">
                <a:solidFill>
                  <a:schemeClr val="bg1"/>
                </a:solidFill>
                <a:latin typeface="+mn-lt"/>
              </a:rPr>
              <a:t>Ethylex</a:t>
            </a:r>
            <a:r>
              <a:rPr lang="tr-TR" sz="2800" b="1" dirty="0">
                <a:solidFill>
                  <a:schemeClr val="bg1"/>
                </a:solidFill>
                <a:latin typeface="+mn-lt"/>
              </a:rPr>
              <a:t>) kullanımıdır.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572637665"/>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0771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Alkol Bağımlılığına Karşı 12 </a:t>
            </a:r>
            <a:r>
              <a:rPr lang="tr-TR" sz="2800" b="1" dirty="0">
                <a:solidFill>
                  <a:schemeClr val="bg1"/>
                </a:solidFill>
                <a:latin typeface="Calibri" panose="020F0502020204030204" pitchFamily="34" charset="0"/>
              </a:rPr>
              <a:t>Basamak Yaklaşımı</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196752"/>
            <a:ext cx="8787593" cy="4431983"/>
          </a:xfrm>
          <a:prstGeom prst="rect">
            <a:avLst/>
          </a:prstGeom>
          <a:noFill/>
        </p:spPr>
        <p:txBody>
          <a:bodyPr wrap="square" rtlCol="0">
            <a:spAutoFit/>
          </a:bodyPr>
          <a:lstStyle/>
          <a:p>
            <a:pPr marL="514350" lvl="1" indent="-514350">
              <a:spcBef>
                <a:spcPts val="600"/>
              </a:spcBef>
              <a:spcAft>
                <a:spcPts val="600"/>
              </a:spcAft>
              <a:buFont typeface="+mj-lt"/>
              <a:buAutoNum type="arabicPeriod"/>
            </a:pPr>
            <a:r>
              <a:rPr lang="tr-TR" sz="2800" b="1" dirty="0">
                <a:solidFill>
                  <a:schemeClr val="bg1"/>
                </a:solidFill>
                <a:latin typeface="+mn-lt"/>
              </a:rPr>
              <a:t>Alkole karşı güçsüz olduğumuzu ve yaşantımızın yönetilemez hâle geldiğini kabul ettik.</a:t>
            </a:r>
          </a:p>
          <a:p>
            <a:pPr marL="514350" lvl="1" indent="-514350">
              <a:spcBef>
                <a:spcPts val="600"/>
              </a:spcBef>
              <a:spcAft>
                <a:spcPts val="600"/>
              </a:spcAft>
              <a:buFont typeface="+mj-lt"/>
              <a:buAutoNum type="arabicPeriod"/>
            </a:pPr>
            <a:r>
              <a:rPr lang="tr-TR" sz="2800" b="1" dirty="0">
                <a:solidFill>
                  <a:schemeClr val="bg1"/>
                </a:solidFill>
                <a:latin typeface="+mn-lt"/>
              </a:rPr>
              <a:t>Sadece bizden üstün bir gücün akıl sağlığımızı geri getirebileceğine inandık.</a:t>
            </a:r>
          </a:p>
          <a:p>
            <a:pPr marL="514350" lvl="1" indent="-514350">
              <a:spcBef>
                <a:spcPts val="600"/>
              </a:spcBef>
              <a:spcAft>
                <a:spcPts val="600"/>
              </a:spcAft>
              <a:buFont typeface="+mj-lt"/>
              <a:buAutoNum type="arabicPeriod"/>
            </a:pPr>
            <a:r>
              <a:rPr lang="tr-TR" sz="2800" b="1" dirty="0">
                <a:solidFill>
                  <a:schemeClr val="bg1"/>
                </a:solidFill>
                <a:latin typeface="+mn-lt"/>
              </a:rPr>
              <a:t>İrademizi ve hayatımızı algıladığımız anlamdaki Tanrı'ya teslim etmeye karar verdik.</a:t>
            </a:r>
          </a:p>
          <a:p>
            <a:pPr marL="514350" lvl="1" indent="-514350">
              <a:spcBef>
                <a:spcPts val="600"/>
              </a:spcBef>
              <a:spcAft>
                <a:spcPts val="600"/>
              </a:spcAft>
              <a:buFont typeface="+mj-lt"/>
              <a:buAutoNum type="arabicPeriod"/>
            </a:pPr>
            <a:r>
              <a:rPr lang="tr-TR" sz="2800" b="1" dirty="0">
                <a:solidFill>
                  <a:schemeClr val="bg1"/>
                </a:solidFill>
                <a:latin typeface="+mn-lt"/>
              </a:rPr>
              <a:t>Geçmişimizin ahlaki bir dökümünü araştırıcı ve korkusuz bir bakışla yaptık. Kusurlarımızı açık bir dille Tanrı'ya, kendimize ve bir başkasına itiraf ettik.</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(1/3)</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694566566"/>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124744"/>
            <a:ext cx="8787593" cy="4862870"/>
          </a:xfrm>
          <a:prstGeom prst="rect">
            <a:avLst/>
          </a:prstGeom>
          <a:noFill/>
        </p:spPr>
        <p:txBody>
          <a:bodyPr wrap="square" rtlCol="0">
            <a:spAutoFit/>
          </a:bodyPr>
          <a:lstStyle/>
          <a:p>
            <a:pPr marL="514350" lvl="1" indent="-514350">
              <a:spcBef>
                <a:spcPts val="600"/>
              </a:spcBef>
              <a:spcAft>
                <a:spcPts val="600"/>
              </a:spcAft>
              <a:buFont typeface="+mj-lt"/>
              <a:buAutoNum type="arabicPeriod" startAt="5"/>
            </a:pPr>
            <a:r>
              <a:rPr lang="tr-TR" sz="2800" b="1" dirty="0">
                <a:solidFill>
                  <a:schemeClr val="bg1"/>
                </a:solidFill>
                <a:latin typeface="+mn-lt"/>
              </a:rPr>
              <a:t>Tanrı'nın bu kişilik bozukluklarını düzeltmesi için tüm benliğimizle hazırlandık.</a:t>
            </a:r>
          </a:p>
          <a:p>
            <a:pPr marL="514350" lvl="1" indent="-514350">
              <a:spcBef>
                <a:spcPts val="600"/>
              </a:spcBef>
              <a:spcAft>
                <a:spcPts val="600"/>
              </a:spcAft>
              <a:buFont typeface="+mj-lt"/>
              <a:buAutoNum type="arabicPeriod" startAt="5"/>
            </a:pPr>
            <a:r>
              <a:rPr lang="tr-TR" sz="2800" b="1" dirty="0">
                <a:solidFill>
                  <a:schemeClr val="bg1"/>
                </a:solidFill>
                <a:latin typeface="+mn-lt"/>
              </a:rPr>
              <a:t>Tanrı'dan eksikliklerimizi gidermesini alçakgönüllülükle diledik.</a:t>
            </a:r>
          </a:p>
          <a:p>
            <a:pPr marL="514350" lvl="1" indent="-514350">
              <a:spcBef>
                <a:spcPts val="600"/>
              </a:spcBef>
              <a:spcAft>
                <a:spcPts val="600"/>
              </a:spcAft>
              <a:buFont typeface="+mj-lt"/>
              <a:buAutoNum type="arabicPeriod" startAt="5"/>
            </a:pPr>
            <a:r>
              <a:rPr lang="tr-TR" sz="2800" b="1" dirty="0">
                <a:solidFill>
                  <a:schemeClr val="bg1"/>
                </a:solidFill>
                <a:latin typeface="+mn-lt"/>
              </a:rPr>
              <a:t>Zarar verdiğimiz insanların listesini çıkarttık ve hatalarımızı düzeltmeye istekli hâle geldik.</a:t>
            </a:r>
          </a:p>
          <a:p>
            <a:pPr marL="514350" lvl="1" indent="-514350">
              <a:spcBef>
                <a:spcPts val="600"/>
              </a:spcBef>
              <a:spcAft>
                <a:spcPts val="600"/>
              </a:spcAft>
              <a:buFont typeface="+mj-lt"/>
              <a:buAutoNum type="arabicPeriod" startAt="5"/>
            </a:pPr>
            <a:r>
              <a:rPr lang="tr-TR" sz="2800" b="1" dirty="0">
                <a:solidFill>
                  <a:schemeClr val="bg1"/>
                </a:solidFill>
                <a:latin typeface="+mn-lt"/>
              </a:rPr>
              <a:t>Daha önce zararımız dokunan kişilerden, onları veya başkalarını rahatsız etmeyeceğimizden emin olduğumuz zaman, doğrudan özür diledik ve hatalarımızı mümkün olduğu kadar telafi ettik.</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(2/3)</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
        <p:nvSpPr>
          <p:cNvPr id="12" name="14 Dikdörtgen"/>
          <p:cNvSpPr>
            <a:spLocks noChangeArrowheads="1"/>
          </p:cNvSpPr>
          <p:nvPr/>
        </p:nvSpPr>
        <p:spPr bwMode="auto">
          <a:xfrm>
            <a:off x="179388" y="395288"/>
            <a:ext cx="70771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Alkol Bağımlılığına Karşı 12 </a:t>
            </a:r>
            <a:r>
              <a:rPr lang="tr-TR" sz="2800" b="1" dirty="0">
                <a:solidFill>
                  <a:schemeClr val="bg1"/>
                </a:solidFill>
                <a:latin typeface="Calibri" panose="020F0502020204030204" pitchFamily="34" charset="0"/>
              </a:rPr>
              <a:t>Basamak Yaklaşımı</a:t>
            </a:r>
            <a:endParaRPr lang="tr-TR" sz="24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208932119"/>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196752"/>
            <a:ext cx="8787593" cy="4862870"/>
          </a:xfrm>
          <a:prstGeom prst="rect">
            <a:avLst/>
          </a:prstGeom>
          <a:noFill/>
        </p:spPr>
        <p:txBody>
          <a:bodyPr wrap="square" rtlCol="0">
            <a:spAutoFit/>
          </a:bodyPr>
          <a:lstStyle/>
          <a:p>
            <a:pPr marL="514350" lvl="1" indent="-514350">
              <a:spcBef>
                <a:spcPts val="600"/>
              </a:spcBef>
              <a:spcAft>
                <a:spcPts val="600"/>
              </a:spcAft>
              <a:buFont typeface="+mj-lt"/>
              <a:buAutoNum type="arabicPeriod" startAt="9"/>
            </a:pPr>
            <a:r>
              <a:rPr lang="tr-TR" sz="2800" b="1" dirty="0">
                <a:solidFill>
                  <a:schemeClr val="bg1"/>
                </a:solidFill>
                <a:latin typeface="+mn-lt"/>
              </a:rPr>
              <a:t>Kişisel dökümümüzü yapmaya devam ettik ve hatalı olduğumuz zamanlar bunu derhal itiraf ettik.</a:t>
            </a:r>
          </a:p>
          <a:p>
            <a:pPr marL="514350" lvl="1" indent="-514350">
              <a:spcBef>
                <a:spcPts val="600"/>
              </a:spcBef>
              <a:spcAft>
                <a:spcPts val="600"/>
              </a:spcAft>
              <a:buFont typeface="+mj-lt"/>
              <a:buAutoNum type="arabicPeriod" startAt="9"/>
            </a:pPr>
            <a:r>
              <a:rPr lang="tr-TR" sz="2800" b="1" dirty="0">
                <a:solidFill>
                  <a:schemeClr val="bg1"/>
                </a:solidFill>
                <a:latin typeface="+mn-lt"/>
              </a:rPr>
              <a:t>Dua ve meditasyon yoluyla algıladığımız anlamdaki Tanrı ile bilinçli bağlantımızı geliştirmeye devam ettik.</a:t>
            </a:r>
          </a:p>
          <a:p>
            <a:pPr marL="514350" lvl="1" indent="-514350">
              <a:spcBef>
                <a:spcPts val="600"/>
              </a:spcBef>
              <a:spcAft>
                <a:spcPts val="600"/>
              </a:spcAft>
              <a:buFont typeface="+mj-lt"/>
              <a:buAutoNum type="arabicPeriod" startAt="9"/>
            </a:pPr>
            <a:r>
              <a:rPr lang="tr-TR" sz="2800" b="1" dirty="0">
                <a:solidFill>
                  <a:schemeClr val="bg1"/>
                </a:solidFill>
                <a:latin typeface="+mn-lt"/>
              </a:rPr>
              <a:t>O'nun bizlere uygun gördüğü şeyleri anlamak, bunları yerine getirebilmek ve gerekli gücü vermesi amacıyla dua ettik.</a:t>
            </a:r>
          </a:p>
          <a:p>
            <a:pPr marL="514350" lvl="1" indent="-514350">
              <a:spcBef>
                <a:spcPts val="600"/>
              </a:spcBef>
              <a:spcAft>
                <a:spcPts val="600"/>
              </a:spcAft>
              <a:buFont typeface="+mj-lt"/>
              <a:buAutoNum type="arabicPeriod" startAt="9"/>
            </a:pPr>
            <a:r>
              <a:rPr lang="tr-TR" sz="2800" b="1" dirty="0">
                <a:solidFill>
                  <a:schemeClr val="bg1"/>
                </a:solidFill>
                <a:latin typeface="+mn-lt"/>
              </a:rPr>
              <a:t>Bu basamakların sonucu olarak, ruhsal bir uyanışla, bu mesajı alkoliklere taşımaya ve bu ilkeleri tüm işlerimizde uygulamaya çalıştık.</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(3/3)</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
        <p:nvSpPr>
          <p:cNvPr id="12" name="14 Dikdörtgen"/>
          <p:cNvSpPr>
            <a:spLocks noChangeArrowheads="1"/>
          </p:cNvSpPr>
          <p:nvPr/>
        </p:nvSpPr>
        <p:spPr bwMode="auto">
          <a:xfrm>
            <a:off x="179388" y="395288"/>
            <a:ext cx="70771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Alkol Bağımlılığına Karşı 12 </a:t>
            </a:r>
            <a:r>
              <a:rPr lang="tr-TR" sz="2800" b="1" dirty="0">
                <a:solidFill>
                  <a:schemeClr val="bg1"/>
                </a:solidFill>
                <a:latin typeface="Calibri" panose="020F0502020204030204" pitchFamily="34" charset="0"/>
              </a:rPr>
              <a:t>Basamak Yaklaşımı</a:t>
            </a:r>
            <a:endParaRPr lang="tr-TR" sz="24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142971241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452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016210"/>
          </a:xfrm>
          <a:prstGeom prst="rect">
            <a:avLst/>
          </a:prstGeom>
          <a:noFill/>
        </p:spPr>
        <p:txBody>
          <a:bodyPr wrap="square" rtlCol="0">
            <a:spAutoFit/>
          </a:bodyPr>
          <a:lstStyle/>
          <a:p>
            <a:pPr>
              <a:spcBef>
                <a:spcPts val="1000"/>
              </a:spcBef>
              <a:spcAft>
                <a:spcPts val="1000"/>
              </a:spcAft>
            </a:pPr>
            <a:r>
              <a:rPr lang="tr-TR" sz="2800" b="1" i="1" dirty="0">
                <a:solidFill>
                  <a:schemeClr val="bg1"/>
                </a:solidFill>
                <a:latin typeface="+mn-lt"/>
              </a:rPr>
              <a:t>Bağımlılık </a:t>
            </a:r>
            <a:r>
              <a:rPr lang="tr-TR" sz="2800" b="1" i="1" dirty="0" err="1">
                <a:solidFill>
                  <a:schemeClr val="bg1"/>
                </a:solidFill>
                <a:latin typeface="+mn-lt"/>
              </a:rPr>
              <a:t>primerdir</a:t>
            </a:r>
            <a:r>
              <a:rPr lang="tr-TR" sz="2800" b="1" i="1" dirty="0" smtClean="0">
                <a:solidFill>
                  <a:schemeClr val="bg1"/>
                </a:solidFill>
                <a:latin typeface="+mn-lt"/>
              </a:rPr>
              <a:t>.</a:t>
            </a:r>
            <a:endParaRPr lang="tr-TR" sz="2800" b="1" i="1" dirty="0">
              <a:solidFill>
                <a:schemeClr val="bg1"/>
              </a:solidFill>
              <a:latin typeface="+mn-lt"/>
            </a:endParaRP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Birincil bir hastalıktır.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Başka bir rahatsızlığın sonucu olsa bile sebep ortadan kalktığında sonuç değişmez.</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Ayrıca tedavi gerektiren bir hastalıktır.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222995922"/>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9962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b="1" dirty="0">
                <a:solidFill>
                  <a:schemeClr val="bg1"/>
                </a:solidFill>
                <a:latin typeface="Calibri" panose="020F0502020204030204" pitchFamily="34" charset="0"/>
              </a:rPr>
              <a:t>Bilişsel Davranışçı Terapi Yaklaşımına Göre</a:t>
            </a:r>
            <a:r>
              <a:rPr lang="tr-TR" sz="2800" b="1" dirty="0">
                <a:solidFill>
                  <a:schemeClr val="bg1"/>
                </a:solidFill>
                <a:latin typeface="Calibri" panose="020F0502020204030204" pitchFamily="34" charset="0"/>
              </a:rPr>
              <a:t>)</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585871"/>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Her birey için uygun tek bir tedavi yöntemi yoktur.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Tedavinin hazır ulaşılabilir olması lazımdır.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Etkili tedavi sadece bağımlı kullanımıyla değil,  bireyin farklı ihtiyaçları ile de ilgilenmelidir.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Bireyin tedavi planı devamlı olarak değerlendirilmeli ve ihtiyaç hâlinde kişinin değişen ihtiyaçlarını karşılamak için değiştirilmelidir.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Tedavinin etkililiği için yeterli bir zaman dilimi içerisinde tedaviye devam etmek şarttır.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719870307"/>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9962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b="1" dirty="0">
                <a:solidFill>
                  <a:schemeClr val="bg1"/>
                </a:solidFill>
                <a:latin typeface="Calibri" panose="020F0502020204030204" pitchFamily="34" charset="0"/>
              </a:rPr>
              <a:t>Bilişsel Davranışçı Terapi Yaklaşımına Göre</a:t>
            </a:r>
            <a:r>
              <a:rPr lang="tr-TR" sz="2800" b="1" dirty="0">
                <a:solidFill>
                  <a:schemeClr val="bg1"/>
                </a:solidFill>
                <a:latin typeface="Calibri" panose="020F0502020204030204" pitchFamily="34" charset="0"/>
              </a:rPr>
              <a:t>)</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278094"/>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Bireysel ya da grup danışmanlığı ve diğer davranışsal tedaviler bağımlılığın etkili tedavisinin kaçınılmaz ögeleridir.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İlaç tedavisi özellikle danışmanlık ve davranışsal terapi ile birlikte birleştirildiği zaman çok sayıda hastanın tedavisinin önemli bir parçasıdır.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Bağımlı ya da kullanıcı bireylerin eşlik eden başka psikopatoloji varsa tedavi sürecine her iki problem de entegre edilmelidir.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183668438"/>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9962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b="1" dirty="0">
                <a:solidFill>
                  <a:schemeClr val="bg1"/>
                </a:solidFill>
                <a:latin typeface="Calibri" panose="020F0502020204030204" pitchFamily="34" charset="0"/>
              </a:rPr>
              <a:t>Bilişsel Davranışçı Terapi Yaklaşımına Göre</a:t>
            </a:r>
            <a:r>
              <a:rPr lang="tr-TR" sz="2800" b="1" dirty="0">
                <a:solidFill>
                  <a:schemeClr val="bg1"/>
                </a:solidFill>
                <a:latin typeface="Calibri" panose="020F0502020204030204" pitchFamily="34" charset="0"/>
              </a:rPr>
              <a:t>)</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2985433"/>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İlaç </a:t>
            </a:r>
            <a:r>
              <a:rPr lang="tr-TR" sz="2800" b="1" dirty="0" err="1">
                <a:solidFill>
                  <a:schemeClr val="bg1"/>
                </a:solidFill>
                <a:latin typeface="+mn-lt"/>
              </a:rPr>
              <a:t>detoksu</a:t>
            </a:r>
            <a:r>
              <a:rPr lang="tr-TR" sz="2800" b="1" dirty="0">
                <a:solidFill>
                  <a:schemeClr val="bg1"/>
                </a:solidFill>
                <a:latin typeface="+mn-lt"/>
              </a:rPr>
              <a:t> tedavinin yalnızca birinci basamağıdır ve tek başına uzun süreli kullanımda çok küçük değişiklikler yapabilir.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Tedavinin etkili olması için gönüllülük şart değildir.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 sürecindeki olası kullanımlar dikkatle takip edilmelidir.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974310820"/>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9962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b="1" dirty="0">
                <a:solidFill>
                  <a:schemeClr val="bg1"/>
                </a:solidFill>
                <a:latin typeface="Calibri" panose="020F0502020204030204" pitchFamily="34" charset="0"/>
              </a:rPr>
              <a:t>Bilişsel Davranışçı Terapi Yaklaşımına Göre</a:t>
            </a:r>
            <a:r>
              <a:rPr lang="tr-TR" sz="2800" b="1" dirty="0">
                <a:solidFill>
                  <a:schemeClr val="bg1"/>
                </a:solidFill>
                <a:latin typeface="Calibri" panose="020F0502020204030204" pitchFamily="34" charset="0"/>
              </a:rPr>
              <a:t>)</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2831544"/>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 programları HIV/AIDS, hepatit B ve C, tüberküloz ve diğer enfeksiyonlar için değerlendirme imkanı sunmalıdır ve hastalara kendilerini ve diğer insanlara enfeksiyon riskine atacak davranışları değiştirmeye yardım edici danışmanlık sağlanmalıdır.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Bağımlılığın iyileşmesi uzun zamanlı bir süreçtir.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778176798"/>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139321"/>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err="1">
                <a:solidFill>
                  <a:schemeClr val="bg1"/>
                </a:solidFill>
                <a:latin typeface="+mn-lt"/>
              </a:rPr>
              <a:t>Rooij</a:t>
            </a:r>
            <a:r>
              <a:rPr lang="tr-TR" sz="2800" b="1" dirty="0">
                <a:solidFill>
                  <a:schemeClr val="bg1"/>
                </a:solidFill>
                <a:latin typeface="+mn-lt"/>
              </a:rPr>
              <a:t>, </a:t>
            </a:r>
            <a:r>
              <a:rPr lang="tr-TR" sz="2800" b="1" dirty="0" err="1">
                <a:solidFill>
                  <a:schemeClr val="bg1"/>
                </a:solidFill>
                <a:latin typeface="+mn-lt"/>
              </a:rPr>
              <a:t>Zinn</a:t>
            </a:r>
            <a:r>
              <a:rPr lang="tr-TR" sz="2800" b="1" dirty="0">
                <a:solidFill>
                  <a:schemeClr val="bg1"/>
                </a:solidFill>
                <a:latin typeface="+mn-lt"/>
              </a:rPr>
              <a:t>, </a:t>
            </a:r>
            <a:r>
              <a:rPr lang="tr-TR" sz="2800" b="1" dirty="0" err="1">
                <a:solidFill>
                  <a:schemeClr val="bg1"/>
                </a:solidFill>
                <a:latin typeface="+mn-lt"/>
              </a:rPr>
              <a:t>Schoenmakers</a:t>
            </a:r>
            <a:r>
              <a:rPr lang="tr-TR" sz="2800" b="1" dirty="0">
                <a:solidFill>
                  <a:schemeClr val="bg1"/>
                </a:solidFill>
                <a:latin typeface="+mn-lt"/>
              </a:rPr>
              <a:t> ve </a:t>
            </a:r>
            <a:r>
              <a:rPr lang="tr-TR" sz="2800" b="1" dirty="0" err="1">
                <a:solidFill>
                  <a:schemeClr val="bg1"/>
                </a:solidFill>
                <a:latin typeface="+mn-lt"/>
              </a:rPr>
              <a:t>Mheen</a:t>
            </a:r>
            <a:r>
              <a:rPr lang="tr-TR" sz="2800" b="1" dirty="0">
                <a:solidFill>
                  <a:schemeClr val="bg1"/>
                </a:solidFill>
                <a:latin typeface="+mn-lt"/>
              </a:rPr>
              <a:t> tarafından 2012’de geliştirilmiştir.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Bilişsel davranışçı terapi ve </a:t>
            </a:r>
            <a:r>
              <a:rPr lang="tr-TR" sz="2800" b="1" dirty="0" err="1">
                <a:solidFill>
                  <a:schemeClr val="bg1"/>
                </a:solidFill>
                <a:latin typeface="+mn-lt"/>
              </a:rPr>
              <a:t>motivasyonel</a:t>
            </a:r>
            <a:r>
              <a:rPr lang="tr-TR" sz="2800" b="1" dirty="0">
                <a:solidFill>
                  <a:schemeClr val="bg1"/>
                </a:solidFill>
                <a:latin typeface="+mn-lt"/>
              </a:rPr>
              <a:t> görüşme yaklaşımları temel alınarak oluşturulmuştur.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10 oturumdan oluşur.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Her bir oturum 45 dakika sürer.</a:t>
            </a: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997143610"/>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970318"/>
          </a:xfrm>
          <a:prstGeom prst="rect">
            <a:avLst/>
          </a:prstGeom>
          <a:noFill/>
        </p:spPr>
        <p:txBody>
          <a:bodyPr wrap="square" rtlCol="0">
            <a:spAutoFit/>
          </a:bodyPr>
          <a:lstStyle/>
          <a:p>
            <a:pPr marL="0" lvl="1" algn="r">
              <a:spcBef>
                <a:spcPts val="0"/>
              </a:spcBef>
              <a:spcAft>
                <a:spcPts val="0"/>
              </a:spcAft>
            </a:pPr>
            <a:r>
              <a:rPr lang="tr-TR" sz="2800" b="1" dirty="0" smtClean="0">
                <a:solidFill>
                  <a:schemeClr val="bg1"/>
                </a:solidFill>
                <a:latin typeface="+mn-lt"/>
              </a:rPr>
              <a:t>Oturumlar</a:t>
            </a:r>
            <a:endParaRPr lang="tr-TR" sz="2800" b="1" i="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Birinci Oturum</a:t>
            </a:r>
          </a:p>
          <a:p>
            <a:pPr marL="0" lvl="1">
              <a:spcBef>
                <a:spcPts val="0"/>
              </a:spcBef>
              <a:spcAft>
                <a:spcPts val="0"/>
              </a:spcAft>
            </a:pPr>
            <a:r>
              <a:rPr lang="tr-TR" sz="2800" b="1" dirty="0" smtClean="0">
                <a:solidFill>
                  <a:schemeClr val="bg1"/>
                </a:solidFill>
                <a:latin typeface="+mn-lt"/>
              </a:rPr>
              <a:t>Grup </a:t>
            </a:r>
            <a:r>
              <a:rPr lang="tr-TR" sz="2800" b="1" dirty="0">
                <a:solidFill>
                  <a:schemeClr val="bg1"/>
                </a:solidFill>
                <a:latin typeface="+mn-lt"/>
              </a:rPr>
              <a:t>üyeleri ile tanışma, ikinci oturum için ödevin verilmesi, problemli davranışın avantajları ve dezavantajlarının yazılacağı bir günlük tutulması.</a:t>
            </a:r>
          </a:p>
          <a:p>
            <a:pPr marL="0" lvl="1">
              <a:spcBef>
                <a:spcPts val="0"/>
              </a:spcBef>
              <a:spcAft>
                <a:spcPts val="0"/>
              </a:spcAft>
            </a:pPr>
            <a:endParaRPr lang="tr-TR" sz="2800" b="1" i="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İkinci Oturum</a:t>
            </a:r>
          </a:p>
          <a:p>
            <a:pPr marL="0" lvl="1">
              <a:spcBef>
                <a:spcPts val="0"/>
              </a:spcBef>
              <a:spcAft>
                <a:spcPts val="0"/>
              </a:spcAft>
            </a:pPr>
            <a:r>
              <a:rPr lang="tr-TR" sz="2800" b="1" dirty="0" smtClean="0">
                <a:solidFill>
                  <a:schemeClr val="bg1"/>
                </a:solidFill>
                <a:latin typeface="+mn-lt"/>
              </a:rPr>
              <a:t>Ödeve </a:t>
            </a:r>
            <a:r>
              <a:rPr lang="tr-TR" sz="2800" b="1" dirty="0">
                <a:solidFill>
                  <a:schemeClr val="bg1"/>
                </a:solidFill>
                <a:latin typeface="+mn-lt"/>
              </a:rPr>
              <a:t>dayalı olarak terapi amaçlarının belirlenmesi, danışanın bir sonraki oturuma katılımının desteklenmesi.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547837928"/>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401205"/>
          </a:xfrm>
          <a:prstGeom prst="rect">
            <a:avLst/>
          </a:prstGeom>
          <a:noFill/>
        </p:spPr>
        <p:txBody>
          <a:bodyPr wrap="square" rtlCol="0">
            <a:spAutoFit/>
          </a:bodyPr>
          <a:lstStyle/>
          <a:p>
            <a:pPr marL="0" lvl="1" algn="r">
              <a:spcBef>
                <a:spcPts val="0"/>
              </a:spcBef>
              <a:spcAft>
                <a:spcPts val="0"/>
              </a:spcAft>
            </a:pPr>
            <a:r>
              <a:rPr lang="tr-TR" sz="2800" b="1" dirty="0">
                <a:solidFill>
                  <a:schemeClr val="bg1"/>
                </a:solidFill>
                <a:latin typeface="+mn-lt"/>
              </a:rPr>
              <a:t>Oturumlar</a:t>
            </a: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Üçüncü Oturum</a:t>
            </a:r>
          </a:p>
          <a:p>
            <a:pPr marL="0" lvl="1">
              <a:spcBef>
                <a:spcPts val="0"/>
              </a:spcBef>
              <a:spcAft>
                <a:spcPts val="0"/>
              </a:spcAft>
            </a:pPr>
            <a:r>
              <a:rPr lang="tr-TR" sz="2800" b="1" dirty="0" smtClean="0">
                <a:solidFill>
                  <a:schemeClr val="bg1"/>
                </a:solidFill>
                <a:latin typeface="+mn-lt"/>
              </a:rPr>
              <a:t>Davranışın </a:t>
            </a:r>
            <a:r>
              <a:rPr lang="tr-TR" sz="2800" b="1" dirty="0">
                <a:solidFill>
                  <a:schemeClr val="bg1"/>
                </a:solidFill>
                <a:latin typeface="+mn-lt"/>
              </a:rPr>
              <a:t>fonksiyonel analizi, fonksiyonel analizin tamamlanması ve günlük tutulmasına devam edilecek ödevin verilmesi</a:t>
            </a:r>
            <a:r>
              <a:rPr lang="tr-TR" sz="2800" b="1" dirty="0" smtClean="0">
                <a:solidFill>
                  <a:schemeClr val="bg1"/>
                </a:solidFill>
                <a:latin typeface="+mn-lt"/>
              </a:rPr>
              <a:t>.</a:t>
            </a:r>
          </a:p>
          <a:p>
            <a:pPr marL="0" lvl="1">
              <a:spcBef>
                <a:spcPts val="0"/>
              </a:spcBef>
              <a:spcAft>
                <a:spcPts val="0"/>
              </a:spcAft>
            </a:pPr>
            <a:endParaRPr lang="tr-TR" sz="2800" b="1" dirty="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a:solidFill>
                  <a:schemeClr val="bg1"/>
                </a:solidFill>
                <a:latin typeface="+mn-lt"/>
              </a:rPr>
              <a:t>Dördüncü </a:t>
            </a:r>
            <a:r>
              <a:rPr lang="tr-TR" sz="2800" b="1" i="1" dirty="0" smtClean="0">
                <a:solidFill>
                  <a:schemeClr val="bg1"/>
                </a:solidFill>
                <a:latin typeface="+mn-lt"/>
              </a:rPr>
              <a:t>Oturum</a:t>
            </a:r>
          </a:p>
          <a:p>
            <a:pPr marL="0" lvl="1">
              <a:spcBef>
                <a:spcPts val="0"/>
              </a:spcBef>
              <a:spcAft>
                <a:spcPts val="0"/>
              </a:spcAft>
            </a:pPr>
            <a:r>
              <a:rPr lang="tr-TR" sz="2800" b="1" dirty="0" smtClean="0">
                <a:solidFill>
                  <a:schemeClr val="bg1"/>
                </a:solidFill>
                <a:latin typeface="+mn-lt"/>
              </a:rPr>
              <a:t>Problemli </a:t>
            </a:r>
            <a:r>
              <a:rPr lang="tr-TR" sz="2800" b="1" dirty="0">
                <a:solidFill>
                  <a:schemeClr val="bg1"/>
                </a:solidFill>
                <a:latin typeface="+mn-lt"/>
              </a:rPr>
              <a:t>davranışla başa çıkmak için bilişsel davranışçı tekniklerin eğitimi ve tartışılması, bu tekniklerin uygulandığı yaşantıların takibini içeren ev ödevi.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963960985"/>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970318"/>
          </a:xfrm>
          <a:prstGeom prst="rect">
            <a:avLst/>
          </a:prstGeom>
          <a:noFill/>
        </p:spPr>
        <p:txBody>
          <a:bodyPr wrap="square" rtlCol="0">
            <a:spAutoFit/>
          </a:bodyPr>
          <a:lstStyle/>
          <a:p>
            <a:pPr marL="0" lvl="1" algn="r">
              <a:spcBef>
                <a:spcPts val="0"/>
              </a:spcBef>
              <a:spcAft>
                <a:spcPts val="0"/>
              </a:spcAft>
            </a:pPr>
            <a:r>
              <a:rPr lang="tr-TR" sz="2800" b="1" dirty="0">
                <a:solidFill>
                  <a:schemeClr val="bg1"/>
                </a:solidFill>
                <a:latin typeface="+mn-lt"/>
              </a:rPr>
              <a:t>Oturumlar</a:t>
            </a:r>
          </a:p>
          <a:p>
            <a:pPr marL="280988" lvl="1" indent="-280988">
              <a:spcBef>
                <a:spcPts val="0"/>
              </a:spcBef>
              <a:spcAft>
                <a:spcPts val="0"/>
              </a:spcAft>
              <a:buFont typeface="Wingdings" panose="05000000000000000000" pitchFamily="2" charset="2"/>
              <a:buChar char="§"/>
            </a:pPr>
            <a:endParaRPr lang="tr-TR" sz="2800" b="1" dirty="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a:solidFill>
                  <a:schemeClr val="bg1"/>
                </a:solidFill>
                <a:latin typeface="+mn-lt"/>
              </a:rPr>
              <a:t>Beşinci </a:t>
            </a:r>
            <a:r>
              <a:rPr lang="tr-TR" sz="2800" b="1" i="1" dirty="0" smtClean="0">
                <a:solidFill>
                  <a:schemeClr val="bg1"/>
                </a:solidFill>
                <a:latin typeface="+mn-lt"/>
              </a:rPr>
              <a:t>Oturum</a:t>
            </a:r>
          </a:p>
          <a:p>
            <a:pPr marL="0" lvl="1">
              <a:spcBef>
                <a:spcPts val="0"/>
              </a:spcBef>
              <a:spcAft>
                <a:spcPts val="0"/>
              </a:spcAft>
            </a:pPr>
            <a:r>
              <a:rPr lang="tr-TR" sz="2800" b="1" dirty="0" smtClean="0">
                <a:solidFill>
                  <a:schemeClr val="bg1"/>
                </a:solidFill>
                <a:latin typeface="+mn-lt"/>
              </a:rPr>
              <a:t>Reddetme </a:t>
            </a:r>
            <a:r>
              <a:rPr lang="tr-TR" sz="2800" b="1" dirty="0">
                <a:solidFill>
                  <a:schemeClr val="bg1"/>
                </a:solidFill>
                <a:latin typeface="+mn-lt"/>
              </a:rPr>
              <a:t>becerilerini rol oynama ve tartışma, bu becerilerin uygulanmasını içeren ev ödevi.</a:t>
            </a:r>
          </a:p>
          <a:p>
            <a:pPr marL="0" lvl="1">
              <a:spcBef>
                <a:spcPts val="0"/>
              </a:spcBef>
              <a:spcAft>
                <a:spcPts val="0"/>
              </a:spcAft>
            </a:pPr>
            <a:endParaRPr lang="tr-TR" sz="2800" b="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Altıncı Oturum</a:t>
            </a:r>
          </a:p>
          <a:p>
            <a:pPr marL="0" lvl="1">
              <a:spcBef>
                <a:spcPts val="0"/>
              </a:spcBef>
              <a:spcAft>
                <a:spcPts val="0"/>
              </a:spcAft>
            </a:pPr>
            <a:r>
              <a:rPr lang="tr-TR" sz="2800" b="1" dirty="0" smtClean="0">
                <a:solidFill>
                  <a:schemeClr val="bg1"/>
                </a:solidFill>
                <a:latin typeface="+mn-lt"/>
              </a:rPr>
              <a:t>Acil </a:t>
            </a:r>
            <a:r>
              <a:rPr lang="tr-TR" sz="2800" b="1" dirty="0">
                <a:solidFill>
                  <a:schemeClr val="bg1"/>
                </a:solidFill>
                <a:latin typeface="+mn-lt"/>
              </a:rPr>
              <a:t>eylem planı hazırlama ve kötüye gitmeyle baş etme, acil eylem planını tamamlamayı içeren ev ödevi.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153416483"/>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401205"/>
          </a:xfrm>
          <a:prstGeom prst="rect">
            <a:avLst/>
          </a:prstGeom>
          <a:noFill/>
        </p:spPr>
        <p:txBody>
          <a:bodyPr wrap="square" rtlCol="0">
            <a:spAutoFit/>
          </a:bodyPr>
          <a:lstStyle/>
          <a:p>
            <a:pPr marL="0" lvl="1" algn="r">
              <a:spcBef>
                <a:spcPts val="0"/>
              </a:spcBef>
              <a:spcAft>
                <a:spcPts val="0"/>
              </a:spcAft>
            </a:pPr>
            <a:r>
              <a:rPr lang="tr-TR" sz="2800" b="1" dirty="0">
                <a:solidFill>
                  <a:schemeClr val="bg1"/>
                </a:solidFill>
                <a:latin typeface="+mn-lt"/>
              </a:rPr>
              <a:t>Oturumlar</a:t>
            </a:r>
          </a:p>
          <a:p>
            <a:pPr marL="280988" lvl="1" indent="-280988">
              <a:spcBef>
                <a:spcPts val="0"/>
              </a:spcBef>
              <a:spcAft>
                <a:spcPts val="0"/>
              </a:spcAft>
              <a:buFont typeface="Wingdings" panose="05000000000000000000" pitchFamily="2" charset="2"/>
              <a:buChar char="§"/>
            </a:pPr>
            <a:endParaRPr lang="tr-TR" sz="2800" b="1" dirty="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a:solidFill>
                  <a:schemeClr val="bg1"/>
                </a:solidFill>
                <a:latin typeface="+mn-lt"/>
              </a:rPr>
              <a:t>Yedinci </a:t>
            </a:r>
            <a:r>
              <a:rPr lang="tr-TR" sz="2800" b="1" i="1" dirty="0" smtClean="0">
                <a:solidFill>
                  <a:schemeClr val="bg1"/>
                </a:solidFill>
                <a:latin typeface="+mn-lt"/>
              </a:rPr>
              <a:t>Oturum</a:t>
            </a:r>
          </a:p>
          <a:p>
            <a:pPr marL="0" lvl="1">
              <a:spcBef>
                <a:spcPts val="0"/>
              </a:spcBef>
              <a:spcAft>
                <a:spcPts val="0"/>
              </a:spcAft>
            </a:pPr>
            <a:r>
              <a:rPr lang="tr-TR" sz="2800" b="1" dirty="0" smtClean="0">
                <a:solidFill>
                  <a:schemeClr val="bg1"/>
                </a:solidFill>
                <a:latin typeface="+mn-lt"/>
              </a:rPr>
              <a:t>Tedavi </a:t>
            </a:r>
            <a:r>
              <a:rPr lang="tr-TR" sz="2800" b="1" dirty="0">
                <a:solidFill>
                  <a:schemeClr val="bg1"/>
                </a:solidFill>
                <a:latin typeface="+mn-lt"/>
              </a:rPr>
              <a:t>amaçlarının değerlendirilmesi.</a:t>
            </a:r>
          </a:p>
          <a:p>
            <a:pPr marL="0" lvl="1">
              <a:spcBef>
                <a:spcPts val="0"/>
              </a:spcBef>
              <a:spcAft>
                <a:spcPts val="0"/>
              </a:spcAft>
            </a:pPr>
            <a:endParaRPr lang="tr-TR" sz="2800" b="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Sekiz</a:t>
            </a:r>
            <a:r>
              <a:rPr lang="tr-TR" sz="2800" b="1" i="1" dirty="0">
                <a:solidFill>
                  <a:schemeClr val="bg1"/>
                </a:solidFill>
                <a:latin typeface="+mn-lt"/>
              </a:rPr>
              <a:t>, Dokuz ve Onuncu </a:t>
            </a:r>
            <a:r>
              <a:rPr lang="tr-TR" sz="2800" b="1" i="1" dirty="0" smtClean="0">
                <a:solidFill>
                  <a:schemeClr val="bg1"/>
                </a:solidFill>
                <a:latin typeface="+mn-lt"/>
              </a:rPr>
              <a:t>Oturum</a:t>
            </a:r>
          </a:p>
          <a:p>
            <a:pPr marL="0" lvl="1">
              <a:spcBef>
                <a:spcPts val="0"/>
              </a:spcBef>
              <a:spcAft>
                <a:spcPts val="0"/>
              </a:spcAft>
            </a:pPr>
            <a:r>
              <a:rPr lang="tr-TR" sz="2800" b="1" dirty="0" smtClean="0">
                <a:solidFill>
                  <a:schemeClr val="bg1"/>
                </a:solidFill>
                <a:latin typeface="+mn-lt"/>
              </a:rPr>
              <a:t>Grup </a:t>
            </a:r>
            <a:r>
              <a:rPr lang="tr-TR" sz="2800" b="1" dirty="0">
                <a:solidFill>
                  <a:schemeClr val="bg1"/>
                </a:solidFill>
                <a:latin typeface="+mn-lt"/>
              </a:rPr>
              <a:t>baskısıyla başa çıkma, serbest zaman yönetimi, sosyal ağ, sosyal beceriler, gevşeme becerileri, depresif duygu durumu ve öfkeyle başa çıkma, problem çözme becerilerinin geliştirilmesi.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1512468713"/>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530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(Pozitif Bağımlılık)</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4431983"/>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Pozitif bağımlılık kavramı ilk kez William </a:t>
            </a:r>
            <a:r>
              <a:rPr lang="tr-TR" sz="2800" b="1" dirty="0" err="1">
                <a:solidFill>
                  <a:schemeClr val="bg1"/>
                </a:solidFill>
                <a:latin typeface="+mn-lt"/>
              </a:rPr>
              <a:t>Glasser</a:t>
            </a:r>
            <a:r>
              <a:rPr lang="tr-TR" sz="2800" b="1" dirty="0">
                <a:solidFill>
                  <a:schemeClr val="bg1"/>
                </a:solidFill>
                <a:latin typeface="+mn-lt"/>
              </a:rPr>
              <a:t> tarafından ortaya </a:t>
            </a:r>
            <a:r>
              <a:rPr lang="tr-TR" sz="2800" b="1" dirty="0" smtClean="0">
                <a:solidFill>
                  <a:schemeClr val="bg1"/>
                </a:solidFill>
                <a:latin typeface="+mn-lt"/>
              </a:rPr>
              <a:t>atıldı.</a:t>
            </a:r>
          </a:p>
          <a:p>
            <a:pPr marL="280988" lvl="1" indent="-280988">
              <a:spcBef>
                <a:spcPts val="600"/>
              </a:spcBef>
              <a:spcAft>
                <a:spcPts val="600"/>
              </a:spcAft>
              <a:buFont typeface="Wingdings" panose="05000000000000000000" pitchFamily="2" charset="2"/>
              <a:buChar char="§"/>
            </a:pPr>
            <a:r>
              <a:rPr lang="tr-TR" sz="2800" b="1" dirty="0" smtClean="0">
                <a:solidFill>
                  <a:schemeClr val="bg1"/>
                </a:solidFill>
                <a:latin typeface="+mn-lt"/>
              </a:rPr>
              <a:t>Pozitif </a:t>
            </a:r>
            <a:r>
              <a:rPr lang="tr-TR" sz="2800" b="1" dirty="0">
                <a:solidFill>
                  <a:schemeClr val="bg1"/>
                </a:solidFill>
                <a:latin typeface="+mn-lt"/>
              </a:rPr>
              <a:t>bağımlılık,  bireyin hiç kimseye ihtiyaç duymadan kendi kendine gerçekleştirebileceği bir çalışmadır.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Pozitif bağımlılık  bir bağımlılık türüdür.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 bu bağımlılığın türünü kendisi seçer, kendi kendine </a:t>
            </a:r>
            <a:r>
              <a:rPr lang="tr-TR" sz="2800" b="1" dirty="0" smtClean="0">
                <a:solidFill>
                  <a:schemeClr val="bg1"/>
                </a:solidFill>
                <a:latin typeface="+mn-lt"/>
              </a:rPr>
              <a:t>geliştirir, </a:t>
            </a:r>
            <a:r>
              <a:rPr lang="tr-TR" sz="2800" b="1" dirty="0">
                <a:solidFill>
                  <a:schemeClr val="bg1"/>
                </a:solidFill>
                <a:latin typeface="+mn-lt"/>
              </a:rPr>
              <a:t>bağımlılığın oluşması için bir disipline girer, yaptığı şeye inanır ve bu davranışı düzenli bir temele oturtur.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346305435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452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877985"/>
          </a:xfrm>
          <a:prstGeom prst="rect">
            <a:avLst/>
          </a:prstGeom>
          <a:noFill/>
        </p:spPr>
        <p:txBody>
          <a:bodyPr wrap="square" rtlCol="0">
            <a:spAutoFit/>
          </a:bodyPr>
          <a:lstStyle/>
          <a:p>
            <a:pPr>
              <a:spcBef>
                <a:spcPts val="1000"/>
              </a:spcBef>
              <a:spcAft>
                <a:spcPts val="1000"/>
              </a:spcAft>
            </a:pPr>
            <a:r>
              <a:rPr lang="tr-TR" sz="2800" b="1" i="1" dirty="0">
                <a:solidFill>
                  <a:schemeClr val="bg1"/>
                </a:solidFill>
                <a:latin typeface="+mn-lt"/>
              </a:rPr>
              <a:t>Bağımlılık ilerler</a:t>
            </a:r>
            <a:r>
              <a:rPr lang="tr-TR" sz="2800" b="1" i="1" dirty="0" smtClean="0">
                <a:solidFill>
                  <a:schemeClr val="bg1"/>
                </a:solidFill>
                <a:latin typeface="+mn-lt"/>
              </a:rPr>
              <a:t>.</a:t>
            </a:r>
            <a:endParaRPr lang="tr-TR" sz="2800" b="1" i="1" dirty="0">
              <a:solidFill>
                <a:schemeClr val="bg1"/>
              </a:solidFill>
              <a:latin typeface="+mn-lt"/>
            </a:endParaRP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olunan nesnenin kullanım miktarı, bağımlılığın ilk dönemine göre daha sonraki dönemlerinde artış gösterir.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İlerleyici rahatsızlıklar zamanla kötüye gitme eğilimindedirler.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Fiziksel zarar zaman içerisinde artar.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2873520782"/>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530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(Pozitif Bağımlılık)</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416320"/>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Davranış tekrarlandıkça pekişir ve kesilmesi durumunda yoksunluk belirtileri ortaya çıkar.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Pozitif bağımlılık diğer negatif bağımlılıkların (alkol, madde, kumar, yeme) tersine bireyi daha güçlü kılar.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Genellikle bireylerde yüzme, tırmanma, bisiklete binme, şarkı söyleme, dans etme ve koşma gibi davranışlara karşı pozitif bağımlılık gelişmektedir.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911901293"/>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5983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400" b="1" dirty="0">
                <a:solidFill>
                  <a:schemeClr val="bg1"/>
                </a:solidFill>
                <a:latin typeface="Calibri" panose="020F0502020204030204" pitchFamily="34" charset="0"/>
              </a:rPr>
              <a:t>Pozitif Bağımlılığın Kriterleri</a:t>
            </a:r>
            <a:r>
              <a:rPr lang="tr-TR" sz="2800" b="1" dirty="0">
                <a:solidFill>
                  <a:schemeClr val="bg1"/>
                </a:solidFill>
                <a:latin typeface="Calibri" panose="020F0502020204030204" pitchFamily="34" charset="0"/>
              </a:rPr>
              <a:t>)</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3139321"/>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Bireyin yararına olmalı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Günde en az yarım saat düzenli yapılmalı ve konu üzerinde gelişim gösterilmeli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Yapılan işe inanılmalı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Bırakılmaya çalışıldığında yoksunluk sendromu yaşanmalı.</a:t>
            </a: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4055814428"/>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059832" y="4797152"/>
            <a:ext cx="3009900" cy="1224136"/>
            <a:chOff x="2230480" y="3945098"/>
            <a:chExt cx="4573768" cy="1860166"/>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5983" y="3956999"/>
              <a:ext cx="1848265" cy="1848265"/>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0480" y="3945098"/>
              <a:ext cx="1837464" cy="1837464"/>
            </a:xfrm>
            <a:prstGeom prst="rect">
              <a:avLst/>
            </a:prstGeom>
          </p:spPr>
        </p:pic>
      </p:gr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6896" y="1556792"/>
            <a:ext cx="4037434" cy="2018717"/>
          </a:xfrm>
          <a:prstGeom prst="rect">
            <a:avLst/>
          </a:prstGeom>
        </p:spPr>
      </p:pic>
    </p:spTree>
    <p:extLst>
      <p:ext uri="{BB962C8B-B14F-4D97-AF65-F5344CB8AC3E}">
        <p14:creationId xmlns:p14="http://schemas.microsoft.com/office/powerpoint/2010/main" val="367723933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452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 name="TextBox 1"/>
          <p:cNvSpPr txBox="1"/>
          <p:nvPr/>
        </p:nvSpPr>
        <p:spPr>
          <a:xfrm>
            <a:off x="177021" y="1340768"/>
            <a:ext cx="8787593" cy="2759730"/>
          </a:xfrm>
          <a:prstGeom prst="rect">
            <a:avLst/>
          </a:prstGeom>
          <a:noFill/>
        </p:spPr>
        <p:txBody>
          <a:bodyPr wrap="square" rtlCol="0">
            <a:spAutoFit/>
          </a:bodyPr>
          <a:lstStyle/>
          <a:p>
            <a:pPr>
              <a:spcBef>
                <a:spcPts val="1000"/>
              </a:spcBef>
              <a:spcAft>
                <a:spcPts val="1000"/>
              </a:spcAft>
            </a:pPr>
            <a:r>
              <a:rPr lang="tr-TR" sz="2800" b="1" i="1" dirty="0">
                <a:solidFill>
                  <a:schemeClr val="bg1"/>
                </a:solidFill>
                <a:latin typeface="+mn-lt"/>
              </a:rPr>
              <a:t>Bağımlılık tamamen tedavi edilemez</a:t>
            </a:r>
            <a:r>
              <a:rPr lang="tr-TR" sz="2800" b="1" i="1" dirty="0" smtClean="0">
                <a:solidFill>
                  <a:schemeClr val="bg1"/>
                </a:solidFill>
                <a:latin typeface="+mn-lt"/>
              </a:rPr>
              <a:t>.</a:t>
            </a:r>
            <a:endParaRPr lang="tr-TR" sz="2800" b="1" i="1" dirty="0">
              <a:solidFill>
                <a:schemeClr val="bg1"/>
              </a:solidFill>
              <a:latin typeface="+mn-lt"/>
            </a:endParaRP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vücutta, özellikle de beyinde kalıcı biyolojik değişikliklere neden olur ve bu yüzden tedavi edilemez, sadece kontrol edilebilir.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İyileşme ömür boyu sürer ve takibi gerekir.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grpSp>
        <p:nvGrpSpPr>
          <p:cNvPr id="10" name="Group 9"/>
          <p:cNvGrpSpPr/>
          <p:nvPr/>
        </p:nvGrpSpPr>
        <p:grpSpPr>
          <a:xfrm>
            <a:off x="177021" y="6181394"/>
            <a:ext cx="8842103" cy="559974"/>
            <a:chOff x="177021" y="6181394"/>
            <a:chExt cx="8842103" cy="559974"/>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spTree>
    <p:extLst>
      <p:ext uri="{BB962C8B-B14F-4D97-AF65-F5344CB8AC3E}">
        <p14:creationId xmlns:p14="http://schemas.microsoft.com/office/powerpoint/2010/main" val="87789907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26752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Temel Kavramlar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3077" name="9 Metin kutusu"/>
          <p:cNvSpPr txBox="1">
            <a:spLocks noChangeArrowheads="1"/>
          </p:cNvSpPr>
          <p:nvPr/>
        </p:nvSpPr>
        <p:spPr bwMode="auto">
          <a:xfrm>
            <a:off x="1859748" y="6093296"/>
            <a:ext cx="5424504" cy="61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solidFill>
                  <a:schemeClr val="bg1"/>
                </a:solidFill>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grpSp>
        <p:nvGrpSpPr>
          <p:cNvPr id="9" name="Group 8"/>
          <p:cNvGrpSpPr/>
          <p:nvPr/>
        </p:nvGrpSpPr>
        <p:grpSpPr>
          <a:xfrm>
            <a:off x="177021" y="6181394"/>
            <a:ext cx="8842103" cy="559974"/>
            <a:chOff x="177021" y="6181394"/>
            <a:chExt cx="8842103" cy="559974"/>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21" y="6236066"/>
              <a:ext cx="1010603" cy="50530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9150" y="6181394"/>
              <a:ext cx="559974" cy="55997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3321" y="6181394"/>
              <a:ext cx="553095" cy="553096"/>
            </a:xfrm>
            <a:prstGeom prst="rect">
              <a:avLst/>
            </a:prstGeom>
          </p:spPr>
        </p:pic>
      </p:grpSp>
      <p:graphicFrame>
        <p:nvGraphicFramePr>
          <p:cNvPr id="4" name="Tablo 3"/>
          <p:cNvGraphicFramePr>
            <a:graphicFrameLocks noGrp="1"/>
          </p:cNvGraphicFramePr>
          <p:nvPr>
            <p:extLst>
              <p:ext uri="{D42A27DB-BD31-4B8C-83A1-F6EECF244321}">
                <p14:modId xmlns:p14="http://schemas.microsoft.com/office/powerpoint/2010/main" val="3475937735"/>
              </p:ext>
            </p:extLst>
          </p:nvPr>
        </p:nvGraphicFramePr>
        <p:xfrm>
          <a:off x="682322" y="1340768"/>
          <a:ext cx="8056815" cy="4732020"/>
        </p:xfrm>
        <a:graphic>
          <a:graphicData uri="http://schemas.openxmlformats.org/drawingml/2006/table">
            <a:tbl>
              <a:tblPr firstRow="1" firstCol="1" bandRow="1">
                <a:tableStyleId>{5C22544A-7EE6-4342-B048-85BDC9FD1C3A}</a:tableStyleId>
              </a:tblPr>
              <a:tblGrid>
                <a:gridCol w="4349206"/>
                <a:gridCol w="3707609"/>
              </a:tblGrid>
              <a:tr h="432048">
                <a:tc>
                  <a:txBody>
                    <a:bodyPr/>
                    <a:lstStyle/>
                    <a:p>
                      <a:pPr>
                        <a:lnSpc>
                          <a:spcPct val="115000"/>
                        </a:lnSpc>
                        <a:spcAft>
                          <a:spcPts val="0"/>
                        </a:spcAft>
                      </a:pPr>
                      <a:r>
                        <a:rPr lang="tr-TR" sz="2700" b="1" dirty="0" err="1">
                          <a:effectLst/>
                        </a:rPr>
                        <a:t>Use</a:t>
                      </a:r>
                      <a:endParaRPr lang="tr-TR" sz="2700" b="1" dirty="0">
                        <a:effectLst/>
                        <a:latin typeface="Calibri"/>
                        <a:ea typeface="Calibri"/>
                        <a:cs typeface="Arial"/>
                      </a:endParaRPr>
                    </a:p>
                  </a:txBody>
                  <a:tcPr marL="68580" marR="68580" marT="0" marB="0">
                    <a:solidFill>
                      <a:schemeClr val="tx2">
                        <a:lumMod val="60000"/>
                        <a:lumOff val="40000"/>
                      </a:schemeClr>
                    </a:solidFill>
                  </a:tcPr>
                </a:tc>
                <a:tc>
                  <a:txBody>
                    <a:bodyPr/>
                    <a:lstStyle/>
                    <a:p>
                      <a:pPr>
                        <a:lnSpc>
                          <a:spcPct val="115000"/>
                        </a:lnSpc>
                        <a:spcAft>
                          <a:spcPts val="0"/>
                        </a:spcAft>
                      </a:pPr>
                      <a:r>
                        <a:rPr lang="tr-TR" sz="2700" b="1" dirty="0">
                          <a:effectLst/>
                        </a:rPr>
                        <a:t>Kullanım</a:t>
                      </a:r>
                      <a:endParaRPr lang="tr-TR" sz="2700" b="1" dirty="0">
                        <a:effectLst/>
                        <a:latin typeface="Calibri"/>
                        <a:ea typeface="Calibri"/>
                        <a:cs typeface="Arial"/>
                      </a:endParaRPr>
                    </a:p>
                  </a:txBody>
                  <a:tcPr marL="68580" marR="68580" marT="0" marB="0">
                    <a:solidFill>
                      <a:schemeClr val="tx2">
                        <a:lumMod val="60000"/>
                        <a:lumOff val="40000"/>
                      </a:schemeClr>
                    </a:solidFill>
                  </a:tcPr>
                </a:tc>
              </a:tr>
              <a:tr h="432048">
                <a:tc>
                  <a:txBody>
                    <a:bodyPr/>
                    <a:lstStyle/>
                    <a:p>
                      <a:pPr>
                        <a:lnSpc>
                          <a:spcPct val="115000"/>
                        </a:lnSpc>
                        <a:spcAft>
                          <a:spcPts val="0"/>
                        </a:spcAft>
                      </a:pPr>
                      <a:r>
                        <a:rPr lang="tr-TR" sz="2700" b="1" dirty="0" err="1">
                          <a:solidFill>
                            <a:sysClr val="windowText" lastClr="000000"/>
                          </a:solidFill>
                          <a:effectLst/>
                        </a:rPr>
                        <a:t>Abuse</a:t>
                      </a:r>
                      <a:endParaRPr lang="tr-TR" sz="2700" b="1" dirty="0">
                        <a:solidFill>
                          <a:sysClr val="windowText" lastClr="000000"/>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a:lnSpc>
                          <a:spcPct val="115000"/>
                        </a:lnSpc>
                        <a:spcAft>
                          <a:spcPts val="0"/>
                        </a:spcAft>
                      </a:pPr>
                      <a:r>
                        <a:rPr lang="tr-TR" sz="2700" b="1" dirty="0">
                          <a:solidFill>
                            <a:sysClr val="windowText" lastClr="000000"/>
                          </a:solidFill>
                          <a:effectLst/>
                        </a:rPr>
                        <a:t>Kötüye kullanım</a:t>
                      </a:r>
                      <a:endParaRPr lang="tr-TR" sz="2700" b="1" dirty="0">
                        <a:solidFill>
                          <a:sysClr val="windowText" lastClr="000000"/>
                        </a:solidFill>
                        <a:effectLst/>
                        <a:latin typeface="Calibri"/>
                        <a:ea typeface="Calibri"/>
                        <a:cs typeface="Arial"/>
                      </a:endParaRPr>
                    </a:p>
                  </a:txBody>
                  <a:tcPr marL="68580" marR="68580" marT="0" marB="0">
                    <a:solidFill>
                      <a:schemeClr val="accent1">
                        <a:lumMod val="40000"/>
                        <a:lumOff val="60000"/>
                      </a:schemeClr>
                    </a:solidFill>
                  </a:tcPr>
                </a:tc>
              </a:tr>
              <a:tr h="432048">
                <a:tc>
                  <a:txBody>
                    <a:bodyPr/>
                    <a:lstStyle/>
                    <a:p>
                      <a:pPr>
                        <a:lnSpc>
                          <a:spcPct val="115000"/>
                        </a:lnSpc>
                        <a:spcAft>
                          <a:spcPts val="0"/>
                        </a:spcAft>
                      </a:pPr>
                      <a:r>
                        <a:rPr lang="tr-TR" sz="2700" b="1" dirty="0" err="1">
                          <a:solidFill>
                            <a:schemeClr val="bg1"/>
                          </a:solidFill>
                          <a:effectLst/>
                        </a:rPr>
                        <a:t>Addiction</a:t>
                      </a:r>
                      <a:r>
                        <a:rPr lang="tr-TR" sz="2700" b="1" dirty="0">
                          <a:solidFill>
                            <a:schemeClr val="bg1"/>
                          </a:solidFill>
                          <a:effectLst/>
                        </a:rPr>
                        <a:t>/</a:t>
                      </a:r>
                      <a:r>
                        <a:rPr lang="tr-TR" sz="2700" b="1" dirty="0" err="1">
                          <a:solidFill>
                            <a:schemeClr val="bg1"/>
                          </a:solidFill>
                          <a:effectLst/>
                        </a:rPr>
                        <a:t>Dependence</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c>
                  <a:txBody>
                    <a:bodyPr/>
                    <a:lstStyle/>
                    <a:p>
                      <a:pPr>
                        <a:lnSpc>
                          <a:spcPct val="115000"/>
                        </a:lnSpc>
                        <a:spcAft>
                          <a:spcPts val="0"/>
                        </a:spcAft>
                      </a:pPr>
                      <a:r>
                        <a:rPr lang="tr-TR" sz="2700" b="1" dirty="0">
                          <a:solidFill>
                            <a:schemeClr val="bg1"/>
                          </a:solidFill>
                          <a:effectLst/>
                        </a:rPr>
                        <a:t>Bağımlılık</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r>
              <a:tr h="432048">
                <a:tc>
                  <a:txBody>
                    <a:bodyPr/>
                    <a:lstStyle/>
                    <a:p>
                      <a:pPr>
                        <a:lnSpc>
                          <a:spcPct val="115000"/>
                        </a:lnSpc>
                        <a:spcAft>
                          <a:spcPts val="0"/>
                        </a:spcAft>
                      </a:pPr>
                      <a:r>
                        <a:rPr lang="tr-TR" sz="2700" b="1" dirty="0" err="1">
                          <a:solidFill>
                            <a:schemeClr val="tx1"/>
                          </a:solidFill>
                          <a:effectLst/>
                        </a:rPr>
                        <a:t>Craving</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a:lnSpc>
                          <a:spcPct val="115000"/>
                        </a:lnSpc>
                        <a:spcAft>
                          <a:spcPts val="0"/>
                        </a:spcAft>
                      </a:pPr>
                      <a:r>
                        <a:rPr lang="tr-TR" sz="2700" b="1" dirty="0">
                          <a:solidFill>
                            <a:schemeClr val="tx1"/>
                          </a:solidFill>
                          <a:effectLst/>
                        </a:rPr>
                        <a:t>Aşerme</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r>
              <a:tr h="432048">
                <a:tc>
                  <a:txBody>
                    <a:bodyPr/>
                    <a:lstStyle/>
                    <a:p>
                      <a:pPr>
                        <a:lnSpc>
                          <a:spcPct val="115000"/>
                        </a:lnSpc>
                        <a:spcAft>
                          <a:spcPts val="0"/>
                        </a:spcAft>
                      </a:pPr>
                      <a:r>
                        <a:rPr lang="tr-TR" sz="2700" b="1" dirty="0" err="1">
                          <a:solidFill>
                            <a:schemeClr val="bg1"/>
                          </a:solidFill>
                          <a:effectLst/>
                        </a:rPr>
                        <a:t>Intoxication</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c>
                  <a:txBody>
                    <a:bodyPr/>
                    <a:lstStyle/>
                    <a:p>
                      <a:pPr>
                        <a:lnSpc>
                          <a:spcPct val="115000"/>
                        </a:lnSpc>
                        <a:spcAft>
                          <a:spcPts val="0"/>
                        </a:spcAft>
                      </a:pPr>
                      <a:r>
                        <a:rPr lang="tr-TR" sz="2700" b="1" dirty="0">
                          <a:solidFill>
                            <a:schemeClr val="bg1"/>
                          </a:solidFill>
                          <a:effectLst/>
                        </a:rPr>
                        <a:t>Zehirlenme</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r>
              <a:tr h="432048">
                <a:tc>
                  <a:txBody>
                    <a:bodyPr/>
                    <a:lstStyle/>
                    <a:p>
                      <a:pPr>
                        <a:lnSpc>
                          <a:spcPct val="115000"/>
                        </a:lnSpc>
                        <a:spcAft>
                          <a:spcPts val="0"/>
                        </a:spcAft>
                      </a:pPr>
                      <a:r>
                        <a:rPr lang="tr-TR" sz="2700" b="1" dirty="0" err="1">
                          <a:solidFill>
                            <a:schemeClr val="tx1"/>
                          </a:solidFill>
                          <a:effectLst/>
                        </a:rPr>
                        <a:t>Reinforcer</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a:lnSpc>
                          <a:spcPct val="115000"/>
                        </a:lnSpc>
                        <a:spcAft>
                          <a:spcPts val="0"/>
                        </a:spcAft>
                      </a:pPr>
                      <a:r>
                        <a:rPr lang="tr-TR" sz="2700" b="1" dirty="0">
                          <a:solidFill>
                            <a:schemeClr val="tx1"/>
                          </a:solidFill>
                          <a:effectLst/>
                        </a:rPr>
                        <a:t>Pekiştirici</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r>
              <a:tr h="432048">
                <a:tc>
                  <a:txBody>
                    <a:bodyPr/>
                    <a:lstStyle/>
                    <a:p>
                      <a:pPr>
                        <a:lnSpc>
                          <a:spcPct val="115000"/>
                        </a:lnSpc>
                        <a:spcAft>
                          <a:spcPts val="0"/>
                        </a:spcAft>
                      </a:pPr>
                      <a:r>
                        <a:rPr lang="tr-TR" sz="2700" b="1" dirty="0" err="1">
                          <a:solidFill>
                            <a:schemeClr val="bg1"/>
                          </a:solidFill>
                          <a:effectLst/>
                        </a:rPr>
                        <a:t>Reward</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c>
                  <a:txBody>
                    <a:bodyPr/>
                    <a:lstStyle/>
                    <a:p>
                      <a:pPr>
                        <a:lnSpc>
                          <a:spcPct val="115000"/>
                        </a:lnSpc>
                        <a:spcAft>
                          <a:spcPts val="0"/>
                        </a:spcAft>
                      </a:pPr>
                      <a:r>
                        <a:rPr lang="tr-TR" sz="2700" b="1" dirty="0">
                          <a:solidFill>
                            <a:schemeClr val="bg1"/>
                          </a:solidFill>
                          <a:effectLst/>
                        </a:rPr>
                        <a:t>Ödüllendirme</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r>
              <a:tr h="432048">
                <a:tc>
                  <a:txBody>
                    <a:bodyPr/>
                    <a:lstStyle/>
                    <a:p>
                      <a:pPr>
                        <a:lnSpc>
                          <a:spcPct val="115000"/>
                        </a:lnSpc>
                        <a:spcAft>
                          <a:spcPts val="0"/>
                        </a:spcAft>
                      </a:pPr>
                      <a:r>
                        <a:rPr lang="tr-TR" sz="2700" b="1" dirty="0" err="1">
                          <a:solidFill>
                            <a:schemeClr val="tx1"/>
                          </a:solidFill>
                          <a:effectLst/>
                        </a:rPr>
                        <a:t>Substance</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a:lnSpc>
                          <a:spcPct val="115000"/>
                        </a:lnSpc>
                        <a:spcAft>
                          <a:spcPts val="0"/>
                        </a:spcAft>
                      </a:pPr>
                      <a:r>
                        <a:rPr lang="tr-TR" sz="2700" b="1" dirty="0">
                          <a:solidFill>
                            <a:schemeClr val="tx1"/>
                          </a:solidFill>
                          <a:effectLst/>
                        </a:rPr>
                        <a:t>Uyuşturucu Madde</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r>
              <a:tr h="432048">
                <a:tc>
                  <a:txBody>
                    <a:bodyPr/>
                    <a:lstStyle/>
                    <a:p>
                      <a:pPr>
                        <a:lnSpc>
                          <a:spcPct val="115000"/>
                        </a:lnSpc>
                        <a:spcAft>
                          <a:spcPts val="0"/>
                        </a:spcAft>
                      </a:pPr>
                      <a:r>
                        <a:rPr lang="tr-TR" sz="2700" b="1" dirty="0" err="1">
                          <a:solidFill>
                            <a:schemeClr val="bg1"/>
                          </a:solidFill>
                          <a:effectLst/>
                        </a:rPr>
                        <a:t>Tolerance</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c>
                  <a:txBody>
                    <a:bodyPr/>
                    <a:lstStyle/>
                    <a:p>
                      <a:pPr>
                        <a:lnSpc>
                          <a:spcPct val="115000"/>
                        </a:lnSpc>
                        <a:spcAft>
                          <a:spcPts val="0"/>
                        </a:spcAft>
                      </a:pPr>
                      <a:r>
                        <a:rPr lang="tr-TR" sz="2700" b="1" dirty="0">
                          <a:solidFill>
                            <a:schemeClr val="bg1"/>
                          </a:solidFill>
                          <a:effectLst/>
                        </a:rPr>
                        <a:t>Tolerans</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r>
              <a:tr h="432048">
                <a:tc>
                  <a:txBody>
                    <a:bodyPr/>
                    <a:lstStyle/>
                    <a:p>
                      <a:pPr>
                        <a:lnSpc>
                          <a:spcPct val="115000"/>
                        </a:lnSpc>
                        <a:spcAft>
                          <a:spcPts val="0"/>
                        </a:spcAft>
                      </a:pPr>
                      <a:r>
                        <a:rPr lang="tr-TR" sz="2700" b="1" dirty="0" err="1">
                          <a:solidFill>
                            <a:schemeClr val="tx1"/>
                          </a:solidFill>
                          <a:effectLst/>
                        </a:rPr>
                        <a:t>Withdrawal</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a:lnSpc>
                          <a:spcPct val="115000"/>
                        </a:lnSpc>
                        <a:spcAft>
                          <a:spcPts val="0"/>
                        </a:spcAft>
                      </a:pPr>
                      <a:r>
                        <a:rPr lang="tr-TR" sz="2700" b="1" dirty="0">
                          <a:solidFill>
                            <a:schemeClr val="tx1"/>
                          </a:solidFill>
                          <a:effectLst/>
                        </a:rPr>
                        <a:t>Kesilme/Yoksunluk </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val="388254841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1227</TotalTime>
  <Words>3261</Words>
  <Application>Microsoft Office PowerPoint</Application>
  <PresentationFormat>Ekran Gösterisi (4:3)</PresentationFormat>
  <Paragraphs>497</Paragraphs>
  <Slides>72</Slides>
  <Notes>0</Notes>
  <HiddenSlides>0</HiddenSlides>
  <MMClips>0</MMClips>
  <ScaleCrop>false</ScaleCrop>
  <HeadingPairs>
    <vt:vector size="4" baseType="variant">
      <vt:variant>
        <vt:lpstr>Tema</vt:lpstr>
      </vt:variant>
      <vt:variant>
        <vt:i4>1</vt:i4>
      </vt:variant>
      <vt:variant>
        <vt:lpstr>Slayt Başlıkları</vt:lpstr>
      </vt:variant>
      <vt:variant>
        <vt:i4>72</vt:i4>
      </vt:variant>
    </vt:vector>
  </HeadingPairs>
  <TitlesOfParts>
    <vt:vector size="73"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Mustafa</dc:creator>
  <cp:lastModifiedBy>HaSaN</cp:lastModifiedBy>
  <cp:revision>357</cp:revision>
  <dcterms:created xsi:type="dcterms:W3CDTF">2010-12-23T09:12:01Z</dcterms:created>
  <dcterms:modified xsi:type="dcterms:W3CDTF">2019-01-08T20:50:26Z</dcterms:modified>
</cp:coreProperties>
</file>